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308" r:id="rId3"/>
    <p:sldId id="324" r:id="rId4"/>
    <p:sldId id="341" r:id="rId5"/>
    <p:sldId id="335" r:id="rId6"/>
    <p:sldId id="342" r:id="rId7"/>
    <p:sldId id="336" r:id="rId8"/>
    <p:sldId id="337" r:id="rId9"/>
    <p:sldId id="331" r:id="rId10"/>
    <p:sldId id="333" r:id="rId11"/>
    <p:sldId id="332" r:id="rId12"/>
    <p:sldId id="334" r:id="rId13"/>
    <p:sldId id="338" r:id="rId14"/>
    <p:sldId id="339" r:id="rId15"/>
    <p:sldId id="340" r:id="rId16"/>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77" autoAdjust="0"/>
    <p:restoredTop sz="94714" autoAdjust="0"/>
  </p:normalViewPr>
  <p:slideViewPr>
    <p:cSldViewPr>
      <p:cViewPr varScale="1">
        <p:scale>
          <a:sx n="72" d="100"/>
          <a:sy n="72" d="100"/>
        </p:scale>
        <p:origin x="54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430D309-D3C5-42C7-8161-6A7AA2E94A22}" type="datetimeFigureOut">
              <a:rPr lang="it-IT" smtClean="0"/>
              <a:pPr/>
              <a:t>05/04/2022</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5B00CD1-A659-4003-B868-31519BD3EC6A}" type="slidenum">
              <a:rPr lang="it-IT" smtClean="0"/>
              <a:pPr/>
              <a:t>‹N›</a:t>
            </a:fld>
            <a:endParaRPr lang="it-IT"/>
          </a:p>
        </p:txBody>
      </p:sp>
    </p:spTree>
    <p:extLst>
      <p:ext uri="{BB962C8B-B14F-4D97-AF65-F5344CB8AC3E}">
        <p14:creationId xmlns:p14="http://schemas.microsoft.com/office/powerpoint/2010/main" val="3964884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80563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5236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415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81770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16628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64006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1932330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101256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3480178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2839716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3657469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2210263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endParaRPr lang="it-IT"/>
          </a:p>
        </p:txBody>
      </p:sp>
    </p:spTree>
    <p:extLst>
      <p:ext uri="{BB962C8B-B14F-4D97-AF65-F5344CB8AC3E}">
        <p14:creationId xmlns:p14="http://schemas.microsoft.com/office/powerpoint/2010/main" val="2265737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9952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8807895-6978-4310-A867-5274FB95233A}" type="datetimeFigureOut">
              <a:rPr lang="it-IT" smtClean="0"/>
              <a:pPr/>
              <a:t>05/04/2022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4733A2-4FAA-4D4D-BE89-EB0F82632295}"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8807895-6978-4310-A867-5274FB95233A}" type="datetimeFigureOut">
              <a:rPr lang="it-IT" smtClean="0"/>
              <a:pPr/>
              <a:t>05/04/2022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4733A2-4FAA-4D4D-BE89-EB0F8263229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8807895-6978-4310-A867-5274FB95233A}" type="datetimeFigureOut">
              <a:rPr lang="it-IT" smtClean="0"/>
              <a:pPr/>
              <a:t>05/04/2022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4733A2-4FAA-4D4D-BE89-EB0F8263229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8807895-6978-4310-A867-5274FB95233A}" type="datetimeFigureOut">
              <a:rPr lang="it-IT" smtClean="0"/>
              <a:pPr/>
              <a:t>05/04/2022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4733A2-4FAA-4D4D-BE89-EB0F82632295}"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98807895-6978-4310-A867-5274FB95233A}" type="datetimeFigureOut">
              <a:rPr lang="it-IT" smtClean="0"/>
              <a:pPr/>
              <a:t>05/04/2022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4733A2-4FAA-4D4D-BE89-EB0F82632295}"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8807895-6978-4310-A867-5274FB95233A}" type="datetimeFigureOut">
              <a:rPr lang="it-IT" smtClean="0"/>
              <a:pPr/>
              <a:t>05/04/2022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A4733A2-4FAA-4D4D-BE89-EB0F82632295}"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8807895-6978-4310-A867-5274FB95233A}" type="datetimeFigureOut">
              <a:rPr lang="it-IT" smtClean="0"/>
              <a:pPr/>
              <a:t>05/04/2022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A4733A2-4FAA-4D4D-BE89-EB0F82632295}"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8807895-6978-4310-A867-5274FB95233A}" type="datetimeFigureOut">
              <a:rPr lang="it-IT" smtClean="0"/>
              <a:pPr/>
              <a:t>05/04/2022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A4733A2-4FAA-4D4D-BE89-EB0F8263229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8807895-6978-4310-A867-5274FB95233A}" type="datetimeFigureOut">
              <a:rPr lang="it-IT" smtClean="0"/>
              <a:pPr/>
              <a:t>05/04/2022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A4733A2-4FAA-4D4D-BE89-EB0F8263229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98807895-6978-4310-A867-5274FB95233A}" type="datetimeFigureOut">
              <a:rPr lang="it-IT" smtClean="0"/>
              <a:pPr/>
              <a:t>05/04/2022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A4733A2-4FAA-4D4D-BE89-EB0F82632295}"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98807895-6978-4310-A867-5274FB95233A}" type="datetimeFigureOut">
              <a:rPr lang="it-IT" smtClean="0"/>
              <a:pPr/>
              <a:t>05/04/2022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A4733A2-4FAA-4D4D-BE89-EB0F82632295}"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807895-6978-4310-A867-5274FB95233A}" type="datetimeFigureOut">
              <a:rPr lang="it-IT" smtClean="0"/>
              <a:pPr/>
              <a:t>05/04/2022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733A2-4FAA-4D4D-BE89-EB0F82632295}"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484784"/>
            <a:ext cx="8229600" cy="3946450"/>
          </a:xfrm>
          <a:solidFill>
            <a:schemeClr val="accent5">
              <a:lumMod val="20000"/>
              <a:lumOff val="80000"/>
            </a:schemeClr>
          </a:solidFill>
          <a:ln w="9525">
            <a:solidFill>
              <a:schemeClr val="accent1"/>
            </a:solidFill>
          </a:ln>
        </p:spPr>
        <p:txBody>
          <a:bodyPr vert="horz" lIns="91440" tIns="45720" rIns="91440" bIns="45720" rtlCol="0" anchor="ctr">
            <a:normAutofit/>
          </a:bodyPr>
          <a:lstStyle/>
          <a:p>
            <a:r>
              <a:rPr lang="it-IT" sz="3600" b="1" cap="all" dirty="0">
                <a:solidFill>
                  <a:schemeClr val="accent1">
                    <a:lumMod val="75000"/>
                  </a:schemeClr>
                </a:solidFill>
                <a:latin typeface="Book Antiqua" pitchFamily="18" charset="0"/>
              </a:rPr>
              <a:t>La successione digitale.</a:t>
            </a:r>
            <a:br>
              <a:rPr lang="it-IT" sz="3600" b="1" cap="all" dirty="0">
                <a:solidFill>
                  <a:schemeClr val="accent1">
                    <a:lumMod val="75000"/>
                  </a:schemeClr>
                </a:solidFill>
                <a:latin typeface="Book Antiqua" pitchFamily="18" charset="0"/>
              </a:rPr>
            </a:br>
            <a:r>
              <a:rPr lang="it-IT" sz="3600" b="1" cap="all" dirty="0">
                <a:solidFill>
                  <a:schemeClr val="accent1">
                    <a:lumMod val="75000"/>
                  </a:schemeClr>
                </a:solidFill>
                <a:latin typeface="Book Antiqua" pitchFamily="18" charset="0"/>
              </a:rPr>
              <a:t>Un’introduzione</a:t>
            </a:r>
            <a:br>
              <a:rPr lang="it-IT" sz="3600" b="1" i="1" cap="small" dirty="0">
                <a:solidFill>
                  <a:schemeClr val="accent1">
                    <a:lumMod val="75000"/>
                  </a:schemeClr>
                </a:solidFill>
                <a:latin typeface="Book Antiqua" pitchFamily="18" charset="0"/>
              </a:rPr>
            </a:br>
            <a:r>
              <a:rPr lang="it-IT" sz="3200" b="1" i="1" cap="small" dirty="0">
                <a:solidFill>
                  <a:schemeClr val="accent1">
                    <a:lumMod val="75000"/>
                  </a:schemeClr>
                </a:solidFill>
                <a:latin typeface="Book Antiqua" pitchFamily="18" charset="0"/>
              </a:rPr>
              <a:t>Prof. Arturo Maniaci</a:t>
            </a:r>
            <a:endParaRPr lang="it-IT" sz="2500" b="1" cap="small" dirty="0">
              <a:solidFill>
                <a:schemeClr val="accent1">
                  <a:lumMod val="75000"/>
                </a:schemeClr>
              </a:solidFill>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340768"/>
            <a:ext cx="8640960" cy="5400600"/>
          </a:xfrm>
          <a:solidFill>
            <a:schemeClr val="accent3">
              <a:lumMod val="20000"/>
              <a:lumOff val="80000"/>
            </a:schemeClr>
          </a:solidFill>
          <a:ln>
            <a:solidFill>
              <a:schemeClr val="accent3"/>
            </a:solidFill>
          </a:ln>
        </p:spPr>
        <p:txBody>
          <a:bodyPr vert="horz" lIns="91440" tIns="45720" rIns="91440" bIns="45720" rtlCol="0">
            <a:noAutofit/>
          </a:bodyPr>
          <a:lstStyle/>
          <a:p>
            <a:pPr marL="0" indent="0" algn="just">
              <a:buNone/>
            </a:pPr>
            <a:r>
              <a:rPr lang="it-IT" dirty="0">
                <a:solidFill>
                  <a:schemeClr val="accent1">
                    <a:lumMod val="75000"/>
                  </a:schemeClr>
                </a:solidFill>
                <a:latin typeface="Book Antiqua" pitchFamily="18" charset="0"/>
              </a:rPr>
              <a:t>Il formalismo testamentario contempla 5 tipologie:</a:t>
            </a:r>
          </a:p>
          <a:p>
            <a:pPr marL="0" indent="0" algn="just">
              <a:buNone/>
            </a:pPr>
            <a:endParaRPr lang="it-IT" dirty="0">
              <a:solidFill>
                <a:schemeClr val="accent1">
                  <a:lumMod val="75000"/>
                </a:schemeClr>
              </a:solidFill>
              <a:latin typeface="Book Antiqua" pitchFamily="18" charset="0"/>
            </a:endParaRPr>
          </a:p>
          <a:p>
            <a:pPr marL="514350" indent="-514350" algn="just">
              <a:buAutoNum type="arabicParenR"/>
            </a:pPr>
            <a:r>
              <a:rPr lang="it-IT" dirty="0">
                <a:solidFill>
                  <a:schemeClr val="accent1">
                    <a:lumMod val="75000"/>
                  </a:schemeClr>
                </a:solidFill>
                <a:latin typeface="Book Antiqua" pitchFamily="18" charset="0"/>
              </a:rPr>
              <a:t>testamento olografo</a:t>
            </a:r>
          </a:p>
          <a:p>
            <a:pPr marL="514350" indent="-514350" algn="just">
              <a:buAutoNum type="arabicParenR"/>
            </a:pPr>
            <a:r>
              <a:rPr lang="it-IT" dirty="0">
                <a:solidFill>
                  <a:schemeClr val="accent1">
                    <a:lumMod val="75000"/>
                  </a:schemeClr>
                </a:solidFill>
                <a:latin typeface="Book Antiqua" pitchFamily="18" charset="0"/>
              </a:rPr>
              <a:t>testamento pubblico</a:t>
            </a:r>
          </a:p>
          <a:p>
            <a:pPr marL="514350" indent="-514350" algn="just">
              <a:buAutoNum type="arabicParenR"/>
            </a:pPr>
            <a:r>
              <a:rPr lang="it-IT" dirty="0">
                <a:solidFill>
                  <a:schemeClr val="accent1">
                    <a:lumMod val="75000"/>
                  </a:schemeClr>
                </a:solidFill>
                <a:latin typeface="Book Antiqua" pitchFamily="18" charset="0"/>
              </a:rPr>
              <a:t>testamento segreto</a:t>
            </a:r>
          </a:p>
          <a:p>
            <a:pPr marL="514350" indent="-514350" algn="just">
              <a:buAutoNum type="arabicParenR"/>
            </a:pPr>
            <a:r>
              <a:rPr lang="it-IT" dirty="0">
                <a:solidFill>
                  <a:schemeClr val="accent1">
                    <a:lumMod val="75000"/>
                  </a:schemeClr>
                </a:solidFill>
                <a:latin typeface="Book Antiqua" pitchFamily="18" charset="0"/>
              </a:rPr>
              <a:t>testamento c.d. internazionale </a:t>
            </a:r>
          </a:p>
          <a:p>
            <a:pPr marL="514350" indent="-514350" algn="just">
              <a:buAutoNum type="arabicParenR"/>
            </a:pPr>
            <a:r>
              <a:rPr lang="it-IT" dirty="0">
                <a:solidFill>
                  <a:schemeClr val="accent1">
                    <a:lumMod val="75000"/>
                  </a:schemeClr>
                </a:solidFill>
                <a:latin typeface="Book Antiqua" pitchFamily="18" charset="0"/>
              </a:rPr>
              <a:t>testamenti c.d. speciali (ad efficacia temporale limitata)</a:t>
            </a:r>
          </a:p>
          <a:p>
            <a:pPr algn="just">
              <a:buFontTx/>
              <a:buChar char="-"/>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p>
        </p:txBody>
      </p:sp>
      <p:sp>
        <p:nvSpPr>
          <p:cNvPr id="4" name="Titolo 1"/>
          <p:cNvSpPr>
            <a:spLocks noGrp="1"/>
          </p:cNvSpPr>
          <p:nvPr>
            <p:ph type="title"/>
          </p:nvPr>
        </p:nvSpPr>
        <p:spPr>
          <a:xfrm>
            <a:off x="251520" y="260648"/>
            <a:ext cx="8640960" cy="1008112"/>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800" b="1" i="1" cap="small" dirty="0">
                <a:solidFill>
                  <a:schemeClr val="accent1">
                    <a:lumMod val="75000"/>
                  </a:schemeClr>
                </a:solidFill>
                <a:latin typeface="Book Antiqua" pitchFamily="18" charset="0"/>
              </a:rPr>
              <a:t>Le forme legali del testamento</a:t>
            </a:r>
            <a:endParaRPr lang="it-IT" sz="38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3654291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340768"/>
            <a:ext cx="8640960" cy="5400600"/>
          </a:xfrm>
          <a:solidFill>
            <a:schemeClr val="accent3">
              <a:lumMod val="20000"/>
              <a:lumOff val="80000"/>
            </a:schemeClr>
          </a:solidFill>
          <a:ln>
            <a:solidFill>
              <a:schemeClr val="accent3"/>
            </a:solidFill>
          </a:ln>
        </p:spPr>
        <p:txBody>
          <a:bodyPr vert="horz" lIns="91440" tIns="45720" rIns="91440" bIns="45720" rtlCol="0">
            <a:noAutofit/>
          </a:bodyPr>
          <a:lstStyle/>
          <a:p>
            <a:pPr marL="0" indent="0" algn="just">
              <a:buNone/>
            </a:pPr>
            <a:r>
              <a:rPr lang="it-IT" sz="2800" dirty="0">
                <a:solidFill>
                  <a:schemeClr val="accent1">
                    <a:lumMod val="75000"/>
                  </a:schemeClr>
                </a:solidFill>
                <a:latin typeface="Book Antiqua" pitchFamily="18" charset="0"/>
              </a:rPr>
              <a:t>Art. 506 Codice civile svizzero, applicabile a un cittadino italiano che sia residente o domiciliato, o si trovi comunque a testare, in Svizzera (</a:t>
            </a:r>
            <a:r>
              <a:rPr lang="it-IT" sz="2800" i="1" dirty="0" err="1">
                <a:solidFill>
                  <a:schemeClr val="accent1">
                    <a:lumMod val="75000"/>
                  </a:schemeClr>
                </a:solidFill>
                <a:latin typeface="Book Antiqua" pitchFamily="18" charset="0"/>
              </a:rPr>
              <a:t>arg</a:t>
            </a:r>
            <a:r>
              <a:rPr lang="it-IT" sz="2800" i="1" dirty="0">
                <a:solidFill>
                  <a:schemeClr val="accent1">
                    <a:lumMod val="75000"/>
                  </a:schemeClr>
                </a:solidFill>
                <a:latin typeface="Book Antiqua" pitchFamily="18" charset="0"/>
              </a:rPr>
              <a:t>. ex </a:t>
            </a:r>
            <a:r>
              <a:rPr lang="it-IT" sz="2800" dirty="0">
                <a:solidFill>
                  <a:schemeClr val="accent1">
                    <a:lumMod val="75000"/>
                  </a:schemeClr>
                </a:solidFill>
                <a:latin typeface="Book Antiqua" pitchFamily="18" charset="0"/>
              </a:rPr>
              <a:t>art. 48 L. n. 218/1995):</a:t>
            </a:r>
          </a:p>
          <a:p>
            <a:pPr marL="0" indent="0" algn="just">
              <a:buNone/>
            </a:pPr>
            <a:r>
              <a:rPr lang="it-IT" sz="2800" dirty="0">
                <a:solidFill>
                  <a:schemeClr val="accent1">
                    <a:lumMod val="75000"/>
                  </a:schemeClr>
                </a:solidFill>
                <a:latin typeface="Book Antiqua" pitchFamily="18" charset="0"/>
              </a:rPr>
              <a:t>«Il testamento può essere fatto nella forma orale quando per effetto di circostanze straordinarie, quali pericoli di morte imminente, comunicazioni interrotte, epidemia, guerra, il testatore sia impedito di ricorrere ad una delle altre forme.</a:t>
            </a:r>
          </a:p>
          <a:p>
            <a:pPr marL="0" indent="0" algn="just">
              <a:buNone/>
            </a:pPr>
            <a:r>
              <a:rPr lang="it-IT" sz="2800" dirty="0">
                <a:solidFill>
                  <a:schemeClr val="accent1">
                    <a:lumMod val="75000"/>
                  </a:schemeClr>
                </a:solidFill>
                <a:latin typeface="Book Antiqua" pitchFamily="18" charset="0"/>
              </a:rPr>
              <a:t>Il testatore deve dichiarare la sua ultima volontà a due testimoni ed incaricarli di procurarne la debita documentazione (…)»</a:t>
            </a: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p>
        </p:txBody>
      </p:sp>
      <p:sp>
        <p:nvSpPr>
          <p:cNvPr id="4" name="Titolo 1"/>
          <p:cNvSpPr>
            <a:spLocks noGrp="1"/>
          </p:cNvSpPr>
          <p:nvPr>
            <p:ph type="title"/>
          </p:nvPr>
        </p:nvSpPr>
        <p:spPr>
          <a:xfrm>
            <a:off x="251520" y="260648"/>
            <a:ext cx="8640960" cy="1008112"/>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800" b="1" i="1" cap="small" dirty="0">
                <a:solidFill>
                  <a:schemeClr val="accent1">
                    <a:lumMod val="75000"/>
                  </a:schemeClr>
                </a:solidFill>
                <a:latin typeface="Book Antiqua" pitchFamily="18" charset="0"/>
              </a:rPr>
              <a:t>Il testamento ai tempi </a:t>
            </a:r>
            <a:br>
              <a:rPr lang="it-IT" sz="3800" b="1" i="1" cap="small" dirty="0">
                <a:solidFill>
                  <a:schemeClr val="accent1">
                    <a:lumMod val="75000"/>
                  </a:schemeClr>
                </a:solidFill>
                <a:latin typeface="Book Antiqua" pitchFamily="18" charset="0"/>
              </a:rPr>
            </a:br>
            <a:r>
              <a:rPr lang="it-IT" sz="3800" b="1" i="1" cap="small" dirty="0">
                <a:solidFill>
                  <a:schemeClr val="accent1">
                    <a:lumMod val="75000"/>
                  </a:schemeClr>
                </a:solidFill>
                <a:latin typeface="Book Antiqua" pitchFamily="18" charset="0"/>
              </a:rPr>
              <a:t>del coronavirus: forma</a:t>
            </a:r>
            <a:endParaRPr lang="it-IT" sz="38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3924063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340768"/>
            <a:ext cx="8640960" cy="5400600"/>
          </a:xfrm>
          <a:solidFill>
            <a:schemeClr val="accent3">
              <a:lumMod val="20000"/>
              <a:lumOff val="80000"/>
            </a:schemeClr>
          </a:solidFill>
          <a:ln>
            <a:solidFill>
              <a:schemeClr val="accent3"/>
            </a:solidFill>
          </a:ln>
        </p:spPr>
        <p:txBody>
          <a:bodyPr vert="horz" lIns="91440" tIns="45720" rIns="91440" bIns="45720" rtlCol="0">
            <a:noAutofit/>
          </a:bodyPr>
          <a:lstStyle/>
          <a:p>
            <a:pPr marL="0" indent="0" algn="just">
              <a:buNone/>
            </a:pPr>
            <a:r>
              <a:rPr lang="it-IT" sz="2800" dirty="0">
                <a:solidFill>
                  <a:schemeClr val="accent1">
                    <a:lumMod val="75000"/>
                  </a:schemeClr>
                </a:solidFill>
                <a:latin typeface="Book Antiqua" pitchFamily="18" charset="0"/>
              </a:rPr>
              <a:t>Il rigore del formalismo testamentario lascia spazio alla </a:t>
            </a:r>
            <a:r>
              <a:rPr lang="it-IT" sz="2800" i="1" dirty="0">
                <a:solidFill>
                  <a:schemeClr val="accent1">
                    <a:lumMod val="75000"/>
                  </a:schemeClr>
                </a:solidFill>
                <a:latin typeface="Book Antiqua" pitchFamily="18" charset="0"/>
              </a:rPr>
              <a:t>testamenti </a:t>
            </a:r>
            <a:r>
              <a:rPr lang="it-IT" sz="2800" i="1" dirty="0" err="1">
                <a:solidFill>
                  <a:schemeClr val="accent1">
                    <a:lumMod val="75000"/>
                  </a:schemeClr>
                </a:solidFill>
                <a:latin typeface="Book Antiqua" pitchFamily="18" charset="0"/>
              </a:rPr>
              <a:t>factio</a:t>
            </a:r>
            <a:r>
              <a:rPr lang="it-IT" sz="2800" i="1" dirty="0">
                <a:solidFill>
                  <a:schemeClr val="accent1">
                    <a:lumMod val="75000"/>
                  </a:schemeClr>
                </a:solidFill>
                <a:latin typeface="Book Antiqua" pitchFamily="18" charset="0"/>
              </a:rPr>
              <a:t> </a:t>
            </a:r>
            <a:r>
              <a:rPr lang="it-IT" sz="2800" dirty="0">
                <a:solidFill>
                  <a:schemeClr val="accent1">
                    <a:lumMod val="75000"/>
                  </a:schemeClr>
                </a:solidFill>
                <a:latin typeface="Book Antiqua" pitchFamily="18" charset="0"/>
              </a:rPr>
              <a:t>atipica?</a:t>
            </a:r>
          </a:p>
          <a:p>
            <a:pPr marL="0" indent="0" algn="just">
              <a:buNone/>
            </a:pPr>
            <a:endParaRPr lang="it-IT" sz="2800" dirty="0">
              <a:solidFill>
                <a:schemeClr val="accent1">
                  <a:lumMod val="75000"/>
                </a:schemeClr>
              </a:solidFill>
              <a:latin typeface="Book Antiqua" pitchFamily="18" charset="0"/>
            </a:endParaRPr>
          </a:p>
          <a:p>
            <a:pPr marL="0" indent="0" algn="just">
              <a:buNone/>
            </a:pPr>
            <a:r>
              <a:rPr lang="it-IT" sz="2800" dirty="0">
                <a:solidFill>
                  <a:schemeClr val="accent1">
                    <a:lumMod val="75000"/>
                  </a:schemeClr>
                </a:solidFill>
                <a:latin typeface="Book Antiqua" pitchFamily="18" charset="0"/>
              </a:rPr>
              <a:t>Il testamento nuncupativo è nullo. Ma la nullità può essere sanata?</a:t>
            </a:r>
          </a:p>
          <a:p>
            <a:pPr marL="0" indent="0" algn="just">
              <a:buNone/>
            </a:pPr>
            <a:endParaRPr lang="it-IT" sz="2800" dirty="0">
              <a:solidFill>
                <a:schemeClr val="accent1">
                  <a:lumMod val="75000"/>
                </a:schemeClr>
              </a:solidFill>
              <a:latin typeface="Book Antiqua" pitchFamily="18" charset="0"/>
            </a:endParaRPr>
          </a:p>
          <a:p>
            <a:pPr marL="0" indent="0" algn="just">
              <a:buNone/>
            </a:pPr>
            <a:r>
              <a:rPr lang="it-IT" sz="2800" dirty="0">
                <a:solidFill>
                  <a:schemeClr val="accent1">
                    <a:lumMod val="75000"/>
                  </a:schemeClr>
                </a:solidFill>
                <a:latin typeface="Book Antiqua" pitchFamily="18" charset="0"/>
              </a:rPr>
              <a:t>Il testamento epistolare è valido? Sì, ma solo se contenga un’effettiva e definitiva volontà di testare e designa con certezza l’autore (</a:t>
            </a:r>
            <a:r>
              <a:rPr lang="it-IT" sz="2800" dirty="0" err="1">
                <a:solidFill>
                  <a:schemeClr val="accent1">
                    <a:lumMod val="75000"/>
                  </a:schemeClr>
                </a:solidFill>
                <a:latin typeface="Book Antiqua" pitchFamily="18" charset="0"/>
              </a:rPr>
              <a:t>Cass</a:t>
            </a:r>
            <a:r>
              <a:rPr lang="it-IT" sz="2800" dirty="0">
                <a:solidFill>
                  <a:schemeClr val="accent1">
                    <a:lumMod val="75000"/>
                  </a:schemeClr>
                </a:solidFill>
                <a:latin typeface="Book Antiqua" pitchFamily="18" charset="0"/>
              </a:rPr>
              <a:t>. 22 dicembre 2016, n. 26791; </a:t>
            </a:r>
            <a:r>
              <a:rPr lang="it-IT" sz="2800" dirty="0" err="1">
                <a:solidFill>
                  <a:schemeClr val="accent1">
                    <a:lumMod val="75000"/>
                  </a:schemeClr>
                </a:solidFill>
                <a:latin typeface="Book Antiqua" pitchFamily="18" charset="0"/>
              </a:rPr>
              <a:t>Cass</a:t>
            </a:r>
            <a:r>
              <a:rPr lang="it-IT" sz="2800" dirty="0">
                <a:solidFill>
                  <a:schemeClr val="accent1">
                    <a:lumMod val="75000"/>
                  </a:schemeClr>
                </a:solidFill>
                <a:latin typeface="Book Antiqua" pitchFamily="18" charset="0"/>
              </a:rPr>
              <a:t>. 21 ottobre 1992, n. 11504; in dottrina, A. </a:t>
            </a:r>
            <a:r>
              <a:rPr lang="it-IT" sz="2800" cap="small" dirty="0" err="1">
                <a:solidFill>
                  <a:schemeClr val="accent1">
                    <a:lumMod val="75000"/>
                  </a:schemeClr>
                </a:solidFill>
                <a:latin typeface="Book Antiqua" pitchFamily="18" charset="0"/>
              </a:rPr>
              <a:t>Ambanelli</a:t>
            </a:r>
            <a:r>
              <a:rPr lang="it-IT" sz="2800" cap="small" dirty="0">
                <a:solidFill>
                  <a:schemeClr val="accent1">
                    <a:lumMod val="75000"/>
                  </a:schemeClr>
                </a:solidFill>
                <a:latin typeface="Book Antiqua" pitchFamily="18" charset="0"/>
              </a:rPr>
              <a:t>)</a:t>
            </a:r>
            <a:endParaRPr lang="it-IT" sz="2800" i="1" dirty="0">
              <a:solidFill>
                <a:schemeClr val="accent1">
                  <a:lumMod val="75000"/>
                </a:schemeClr>
              </a:solidFill>
              <a:latin typeface="Book Antiqua" pitchFamily="18" charset="0"/>
            </a:endParaRPr>
          </a:p>
          <a:p>
            <a:pPr marL="0" indent="0" algn="just">
              <a:buNone/>
            </a:pPr>
            <a:endParaRPr lang="it-IT" sz="2800" dirty="0">
              <a:solidFill>
                <a:schemeClr val="accent1">
                  <a:lumMod val="75000"/>
                </a:schemeClr>
              </a:solidFill>
              <a:latin typeface="Book Antiqua" pitchFamily="18" charset="0"/>
            </a:endParaRPr>
          </a:p>
          <a:p>
            <a:pPr marL="0" indent="0" algn="just">
              <a:buNone/>
            </a:pPr>
            <a:endParaRPr lang="it-IT" sz="3400" dirty="0">
              <a:solidFill>
                <a:schemeClr val="accent1">
                  <a:lumMod val="75000"/>
                </a:schemeClr>
              </a:solidFill>
              <a:latin typeface="Book Antiqua" pitchFamily="18" charset="0"/>
            </a:endParaRPr>
          </a:p>
          <a:p>
            <a:pPr marL="0" indent="0" algn="just">
              <a:buNone/>
            </a:pPr>
            <a:endParaRPr lang="it-IT" sz="3000" dirty="0">
              <a:solidFill>
                <a:schemeClr val="accent1">
                  <a:lumMod val="75000"/>
                </a:schemeClr>
              </a:solidFill>
              <a:latin typeface="Book Antiqua" pitchFamily="18" charset="0"/>
            </a:endParaRPr>
          </a:p>
          <a:p>
            <a:pPr marL="0" indent="0" algn="just">
              <a:buNone/>
            </a:pPr>
            <a:endParaRPr lang="it-IT" sz="2300" dirty="0">
              <a:solidFill>
                <a:schemeClr val="accent1">
                  <a:lumMod val="75000"/>
                </a:schemeClr>
              </a:solidFill>
              <a:latin typeface="Book Antiqua" pitchFamily="18" charset="0"/>
            </a:endParaRPr>
          </a:p>
          <a:p>
            <a:pPr marL="0" indent="0" algn="just">
              <a:buNone/>
            </a:pPr>
            <a:endParaRPr lang="it-IT" sz="2300" dirty="0"/>
          </a:p>
        </p:txBody>
      </p:sp>
      <p:sp>
        <p:nvSpPr>
          <p:cNvPr id="4" name="Titolo 1"/>
          <p:cNvSpPr>
            <a:spLocks noGrp="1"/>
          </p:cNvSpPr>
          <p:nvPr>
            <p:ph type="title"/>
          </p:nvPr>
        </p:nvSpPr>
        <p:spPr>
          <a:xfrm>
            <a:off x="251520" y="260648"/>
            <a:ext cx="8640960" cy="1008112"/>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800" b="1" i="1" cap="small" dirty="0">
                <a:solidFill>
                  <a:schemeClr val="accent1">
                    <a:lumMod val="75000"/>
                  </a:schemeClr>
                </a:solidFill>
                <a:latin typeface="Book Antiqua" pitchFamily="18" charset="0"/>
              </a:rPr>
              <a:t>Forme testamentarie alternative</a:t>
            </a:r>
            <a:endParaRPr lang="it-IT" sz="38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1137879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052736"/>
            <a:ext cx="8640960" cy="5688632"/>
          </a:xfrm>
          <a:solidFill>
            <a:schemeClr val="accent3">
              <a:lumMod val="20000"/>
              <a:lumOff val="80000"/>
            </a:schemeClr>
          </a:solidFill>
          <a:ln>
            <a:solidFill>
              <a:schemeClr val="accent3"/>
            </a:solidFill>
          </a:ln>
        </p:spPr>
        <p:txBody>
          <a:bodyPr vert="horz" lIns="91440" tIns="45720" rIns="91440" bIns="45720" rtlCol="0">
            <a:noAutofit/>
          </a:bodyPr>
          <a:lstStyle/>
          <a:p>
            <a:pPr marL="0" indent="0" algn="just">
              <a:buNone/>
            </a:pPr>
            <a:r>
              <a:rPr lang="it-IT" dirty="0">
                <a:solidFill>
                  <a:schemeClr val="accent1">
                    <a:lumMod val="75000"/>
                  </a:schemeClr>
                </a:solidFill>
                <a:latin typeface="Book Antiqua" pitchFamily="18" charset="0"/>
              </a:rPr>
              <a:t>Per la confezione di un testamento olografo:</a:t>
            </a:r>
          </a:p>
          <a:p>
            <a:pPr algn="just">
              <a:buFontTx/>
              <a:buChar char="-"/>
            </a:pPr>
            <a:r>
              <a:rPr lang="it-IT" dirty="0">
                <a:solidFill>
                  <a:schemeClr val="accent1">
                    <a:lumMod val="75000"/>
                  </a:schemeClr>
                </a:solidFill>
                <a:latin typeface="Book Antiqua" pitchFamily="18" charset="0"/>
              </a:rPr>
              <a:t>è ammesso qualsiasi supporto materiale (legno, stoffa vetro, carta igienica, muro)</a:t>
            </a:r>
          </a:p>
          <a:p>
            <a:pPr algn="just">
              <a:buFontTx/>
              <a:buChar char="-"/>
            </a:pPr>
            <a:r>
              <a:rPr lang="it-IT" dirty="0">
                <a:solidFill>
                  <a:schemeClr val="accent1">
                    <a:lumMod val="75000"/>
                  </a:schemeClr>
                </a:solidFill>
                <a:latin typeface="Book Antiqua" pitchFamily="18" charset="0"/>
              </a:rPr>
              <a:t>è ammesso qualsiasi mezzo di scrittura (matita, pennello, nero di seppia, sangue)</a:t>
            </a:r>
          </a:p>
          <a:p>
            <a:pPr marL="0" indent="0" algn="just">
              <a:buNone/>
            </a:pPr>
            <a:r>
              <a:rPr lang="it-IT" dirty="0">
                <a:solidFill>
                  <a:schemeClr val="accent1">
                    <a:lumMod val="75000"/>
                  </a:schemeClr>
                </a:solidFill>
                <a:latin typeface="Book Antiqua" pitchFamily="18" charset="0"/>
              </a:rPr>
              <a:t>Ma pare non ammissibile l’impiego di tecnologie informatiche, e cioè la redazione con elaboratore elettronico e la sottoscrizione con firma elettronica (salvo che per le disposizioni non patrimoniali: in dottrina, in tal senso, V. </a:t>
            </a:r>
            <a:r>
              <a:rPr lang="it-IT" cap="small" dirty="0">
                <a:solidFill>
                  <a:schemeClr val="accent1">
                    <a:lumMod val="75000"/>
                  </a:schemeClr>
                </a:solidFill>
                <a:latin typeface="Book Antiqua" pitchFamily="18" charset="0"/>
              </a:rPr>
              <a:t>Barba)</a:t>
            </a:r>
            <a:endParaRPr lang="it-IT" dirty="0">
              <a:solidFill>
                <a:schemeClr val="accent1">
                  <a:lumMod val="75000"/>
                </a:schemeClr>
              </a:solidFill>
              <a:latin typeface="Book Antiqua" pitchFamily="18" charset="0"/>
            </a:endParaRPr>
          </a:p>
          <a:p>
            <a:pPr marL="0" indent="0" algn="just">
              <a:buNone/>
            </a:pPr>
            <a:endParaRPr lang="it-IT" sz="2800" dirty="0">
              <a:solidFill>
                <a:schemeClr val="accent1">
                  <a:lumMod val="75000"/>
                </a:schemeClr>
              </a:solidFill>
              <a:latin typeface="Book Antiqua" pitchFamily="18" charset="0"/>
            </a:endParaRPr>
          </a:p>
          <a:p>
            <a:pPr marL="0" indent="0" algn="just">
              <a:buNone/>
            </a:pPr>
            <a:endParaRPr lang="it-IT" sz="3400" dirty="0">
              <a:solidFill>
                <a:schemeClr val="accent1">
                  <a:lumMod val="75000"/>
                </a:schemeClr>
              </a:solidFill>
              <a:latin typeface="Book Antiqua" pitchFamily="18" charset="0"/>
            </a:endParaRPr>
          </a:p>
          <a:p>
            <a:pPr marL="0" indent="0" algn="just">
              <a:buNone/>
            </a:pPr>
            <a:endParaRPr lang="it-IT" sz="3000" dirty="0">
              <a:solidFill>
                <a:schemeClr val="accent1">
                  <a:lumMod val="75000"/>
                </a:schemeClr>
              </a:solidFill>
              <a:latin typeface="Book Antiqua" pitchFamily="18" charset="0"/>
            </a:endParaRPr>
          </a:p>
          <a:p>
            <a:pPr marL="0" indent="0" algn="just">
              <a:buNone/>
            </a:pPr>
            <a:endParaRPr lang="it-IT" sz="2300" dirty="0">
              <a:solidFill>
                <a:schemeClr val="accent1">
                  <a:lumMod val="75000"/>
                </a:schemeClr>
              </a:solidFill>
              <a:latin typeface="Book Antiqua" pitchFamily="18" charset="0"/>
            </a:endParaRPr>
          </a:p>
          <a:p>
            <a:pPr marL="0" indent="0" algn="just">
              <a:buNone/>
            </a:pPr>
            <a:endParaRPr lang="it-IT" sz="2300" dirty="0"/>
          </a:p>
        </p:txBody>
      </p:sp>
      <p:sp>
        <p:nvSpPr>
          <p:cNvPr id="4" name="Titolo 1"/>
          <p:cNvSpPr>
            <a:spLocks noGrp="1"/>
          </p:cNvSpPr>
          <p:nvPr>
            <p:ph type="title"/>
          </p:nvPr>
        </p:nvSpPr>
        <p:spPr>
          <a:xfrm>
            <a:off x="251520" y="260648"/>
            <a:ext cx="8640960" cy="720080"/>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800" b="1" i="1" cap="small" dirty="0">
                <a:solidFill>
                  <a:schemeClr val="accent1">
                    <a:lumMod val="75000"/>
                  </a:schemeClr>
                </a:solidFill>
                <a:latin typeface="Book Antiqua" pitchFamily="18" charset="0"/>
              </a:rPr>
              <a:t>Testamento ‘digitale’?</a:t>
            </a:r>
            <a:endParaRPr lang="it-IT" sz="38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2143256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340768"/>
            <a:ext cx="8640960" cy="5400600"/>
          </a:xfrm>
          <a:solidFill>
            <a:schemeClr val="accent3">
              <a:lumMod val="20000"/>
              <a:lumOff val="80000"/>
            </a:schemeClr>
          </a:solidFill>
          <a:ln>
            <a:solidFill>
              <a:schemeClr val="accent3"/>
            </a:solidFill>
          </a:ln>
        </p:spPr>
        <p:txBody>
          <a:bodyPr vert="horz" lIns="91440" tIns="45720" rIns="91440" bIns="45720" rtlCol="0">
            <a:noAutofit/>
          </a:bodyPr>
          <a:lstStyle/>
          <a:p>
            <a:pPr marL="0" indent="0" algn="just">
              <a:buNone/>
            </a:pPr>
            <a:r>
              <a:rPr lang="it-IT" dirty="0">
                <a:solidFill>
                  <a:schemeClr val="accent1">
                    <a:lumMod val="75000"/>
                  </a:schemeClr>
                </a:solidFill>
                <a:latin typeface="Book Antiqua" pitchFamily="18" charset="0"/>
              </a:rPr>
              <a:t>Tipologie di beni ‘analogici’:</a:t>
            </a:r>
          </a:p>
          <a:p>
            <a:pPr marL="0" indent="0" algn="just">
              <a:buNone/>
            </a:pPr>
            <a:endParaRPr lang="it-IT" dirty="0">
              <a:solidFill>
                <a:schemeClr val="accent1">
                  <a:lumMod val="75000"/>
                </a:schemeClr>
              </a:solidFill>
              <a:latin typeface="Book Antiqua" pitchFamily="18" charset="0"/>
            </a:endParaRPr>
          </a:p>
          <a:p>
            <a:pPr algn="just">
              <a:buFontTx/>
              <a:buChar char="-"/>
            </a:pPr>
            <a:r>
              <a:rPr lang="it-IT" dirty="0">
                <a:solidFill>
                  <a:schemeClr val="accent1">
                    <a:lumMod val="75000"/>
                  </a:schemeClr>
                </a:solidFill>
                <a:latin typeface="Book Antiqua" pitchFamily="18" charset="0"/>
              </a:rPr>
              <a:t>beni immobili</a:t>
            </a:r>
          </a:p>
          <a:p>
            <a:pPr algn="just">
              <a:buFontTx/>
              <a:buChar char="-"/>
            </a:pPr>
            <a:r>
              <a:rPr lang="it-IT" dirty="0">
                <a:solidFill>
                  <a:schemeClr val="accent1">
                    <a:lumMod val="75000"/>
                  </a:schemeClr>
                </a:solidFill>
                <a:latin typeface="Book Antiqua" pitchFamily="18" charset="0"/>
              </a:rPr>
              <a:t>beni mobili</a:t>
            </a:r>
          </a:p>
          <a:p>
            <a:pPr algn="just">
              <a:buFontTx/>
              <a:buChar char="-"/>
            </a:pPr>
            <a:r>
              <a:rPr lang="it-IT" dirty="0">
                <a:solidFill>
                  <a:schemeClr val="accent1">
                    <a:lumMod val="75000"/>
                  </a:schemeClr>
                </a:solidFill>
                <a:latin typeface="Book Antiqua" pitchFamily="18" charset="0"/>
              </a:rPr>
              <a:t>crediti</a:t>
            </a:r>
          </a:p>
          <a:p>
            <a:pPr algn="just">
              <a:buFontTx/>
              <a:buChar char="-"/>
            </a:pPr>
            <a:r>
              <a:rPr lang="it-IT" dirty="0">
                <a:solidFill>
                  <a:schemeClr val="accent1">
                    <a:lumMod val="75000"/>
                  </a:schemeClr>
                </a:solidFill>
                <a:latin typeface="Book Antiqua" pitchFamily="18" charset="0"/>
              </a:rPr>
              <a:t>partecipazioni sociali</a:t>
            </a:r>
          </a:p>
          <a:p>
            <a:pPr algn="just">
              <a:buFontTx/>
              <a:buChar char="-"/>
            </a:pPr>
            <a:r>
              <a:rPr lang="it-IT" dirty="0">
                <a:solidFill>
                  <a:schemeClr val="accent1">
                    <a:lumMod val="75000"/>
                  </a:schemeClr>
                </a:solidFill>
                <a:latin typeface="Book Antiqua" pitchFamily="18" charset="0"/>
              </a:rPr>
              <a:t>posizioni contrattuali</a:t>
            </a:r>
          </a:p>
          <a:p>
            <a:pPr algn="just">
              <a:buFontTx/>
              <a:buChar char="-"/>
            </a:pPr>
            <a:r>
              <a:rPr lang="it-IT" dirty="0">
                <a:solidFill>
                  <a:schemeClr val="accent1">
                    <a:lumMod val="75000"/>
                  </a:schemeClr>
                </a:solidFill>
                <a:latin typeface="Book Antiqua" pitchFamily="18" charset="0"/>
              </a:rPr>
              <a:t>diritti connessi alle creazioni intellettuali e opere dell’ingegno</a:t>
            </a: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p>
        </p:txBody>
      </p:sp>
      <p:sp>
        <p:nvSpPr>
          <p:cNvPr id="4" name="Titolo 1"/>
          <p:cNvSpPr>
            <a:spLocks noGrp="1"/>
          </p:cNvSpPr>
          <p:nvPr>
            <p:ph type="title"/>
          </p:nvPr>
        </p:nvSpPr>
        <p:spPr>
          <a:xfrm>
            <a:off x="251520" y="260648"/>
            <a:ext cx="8640960" cy="1008112"/>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800" b="1" i="1" cap="small" dirty="0">
                <a:solidFill>
                  <a:schemeClr val="accent1">
                    <a:lumMod val="75000"/>
                  </a:schemeClr>
                </a:solidFill>
                <a:latin typeface="Book Antiqua" pitchFamily="18" charset="0"/>
              </a:rPr>
              <a:t>I beni ‘analogici’</a:t>
            </a:r>
            <a:endParaRPr lang="it-IT" sz="38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1498514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340768"/>
            <a:ext cx="8640960" cy="5400600"/>
          </a:xfrm>
          <a:solidFill>
            <a:schemeClr val="accent3">
              <a:lumMod val="20000"/>
              <a:lumOff val="80000"/>
            </a:schemeClr>
          </a:solidFill>
          <a:ln>
            <a:solidFill>
              <a:schemeClr val="accent3"/>
            </a:solidFill>
          </a:ln>
        </p:spPr>
        <p:txBody>
          <a:bodyPr vert="horz" lIns="91440" tIns="45720" rIns="91440" bIns="45720" rtlCol="0">
            <a:noAutofit/>
          </a:bodyPr>
          <a:lstStyle/>
          <a:p>
            <a:pPr marL="0" indent="0" algn="just">
              <a:buNone/>
            </a:pPr>
            <a:r>
              <a:rPr lang="it-IT" sz="3400" dirty="0">
                <a:solidFill>
                  <a:schemeClr val="accent1">
                    <a:lumMod val="75000"/>
                  </a:schemeClr>
                </a:solidFill>
                <a:latin typeface="Book Antiqua" pitchFamily="18" charset="0"/>
              </a:rPr>
              <a:t>Tipologie di beni ‘digitali’:</a:t>
            </a:r>
          </a:p>
          <a:p>
            <a:pPr algn="just">
              <a:buFontTx/>
              <a:buChar char="-"/>
            </a:pPr>
            <a:r>
              <a:rPr lang="it-IT" sz="3400" dirty="0">
                <a:solidFill>
                  <a:schemeClr val="accent1">
                    <a:lumMod val="75000"/>
                  </a:schemeClr>
                </a:solidFill>
                <a:latin typeface="Book Antiqua" pitchFamily="18" charset="0"/>
              </a:rPr>
              <a:t>password</a:t>
            </a:r>
          </a:p>
          <a:p>
            <a:pPr algn="just">
              <a:buFontTx/>
              <a:buChar char="-"/>
            </a:pPr>
            <a:r>
              <a:rPr lang="it-IT" sz="3400" dirty="0">
                <a:solidFill>
                  <a:schemeClr val="accent1">
                    <a:lumMod val="75000"/>
                  </a:schemeClr>
                </a:solidFill>
                <a:latin typeface="Book Antiqua" pitchFamily="18" charset="0"/>
              </a:rPr>
              <a:t>username</a:t>
            </a:r>
          </a:p>
          <a:p>
            <a:pPr algn="just">
              <a:buFontTx/>
              <a:buChar char="-"/>
            </a:pPr>
            <a:r>
              <a:rPr lang="it-IT" sz="3400" dirty="0">
                <a:solidFill>
                  <a:schemeClr val="accent1">
                    <a:lumMod val="75000"/>
                  </a:schemeClr>
                </a:solidFill>
                <a:latin typeface="Book Antiqua" pitchFamily="18" charset="0"/>
              </a:rPr>
              <a:t>pin, cin, OTP</a:t>
            </a:r>
          </a:p>
          <a:p>
            <a:pPr algn="just">
              <a:buFontTx/>
              <a:buChar char="-"/>
            </a:pPr>
            <a:r>
              <a:rPr lang="it-IT" sz="3400" dirty="0">
                <a:solidFill>
                  <a:schemeClr val="accent1">
                    <a:lumMod val="75000"/>
                  </a:schemeClr>
                </a:solidFill>
                <a:latin typeface="Book Antiqua" pitchFamily="18" charset="0"/>
              </a:rPr>
              <a:t>e-mail</a:t>
            </a:r>
          </a:p>
          <a:p>
            <a:pPr algn="just">
              <a:buFontTx/>
              <a:buChar char="-"/>
            </a:pPr>
            <a:r>
              <a:rPr lang="it-IT" sz="3400" dirty="0">
                <a:solidFill>
                  <a:schemeClr val="accent1">
                    <a:lumMod val="75000"/>
                  </a:schemeClr>
                </a:solidFill>
                <a:latin typeface="Book Antiqua" pitchFamily="18" charset="0"/>
              </a:rPr>
              <a:t>foto e video digitali</a:t>
            </a:r>
          </a:p>
          <a:p>
            <a:pPr algn="just">
              <a:buFontTx/>
              <a:buChar char="-"/>
            </a:pPr>
            <a:r>
              <a:rPr lang="it-IT" sz="3400" dirty="0">
                <a:solidFill>
                  <a:schemeClr val="accent1">
                    <a:lumMod val="75000"/>
                  </a:schemeClr>
                </a:solidFill>
                <a:latin typeface="Book Antiqua" pitchFamily="18" charset="0"/>
              </a:rPr>
              <a:t>dati memorizzati attraverso i vari account</a:t>
            </a:r>
            <a:r>
              <a:rPr lang="it-IT" sz="3400" i="1" dirty="0">
                <a:solidFill>
                  <a:schemeClr val="accent1">
                    <a:lumMod val="75000"/>
                  </a:schemeClr>
                </a:solidFill>
                <a:latin typeface="Book Antiqua" pitchFamily="18" charset="0"/>
              </a:rPr>
              <a:t> </a:t>
            </a:r>
          </a:p>
          <a:p>
            <a:pPr algn="just">
              <a:buFontTx/>
              <a:buChar char="-"/>
            </a:pPr>
            <a:r>
              <a:rPr lang="it-IT" sz="3400" dirty="0" err="1">
                <a:solidFill>
                  <a:schemeClr val="accent1">
                    <a:lumMod val="75000"/>
                  </a:schemeClr>
                </a:solidFill>
                <a:latin typeface="Book Antiqua" pitchFamily="18" charset="0"/>
              </a:rPr>
              <a:t>criptovalute</a:t>
            </a:r>
            <a:endParaRPr lang="it-IT" sz="34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solidFill>
                <a:schemeClr val="accent1">
                  <a:lumMod val="75000"/>
                </a:schemeClr>
              </a:solidFill>
              <a:latin typeface="Book Antiqua" pitchFamily="18" charset="0"/>
            </a:endParaRPr>
          </a:p>
          <a:p>
            <a:pPr marL="0" indent="0" algn="just">
              <a:buNone/>
            </a:pPr>
            <a:endParaRPr lang="it-IT" sz="2600" dirty="0"/>
          </a:p>
        </p:txBody>
      </p:sp>
      <p:sp>
        <p:nvSpPr>
          <p:cNvPr id="4" name="Titolo 1"/>
          <p:cNvSpPr>
            <a:spLocks noGrp="1"/>
          </p:cNvSpPr>
          <p:nvPr>
            <p:ph type="title"/>
          </p:nvPr>
        </p:nvSpPr>
        <p:spPr>
          <a:xfrm>
            <a:off x="251520" y="260648"/>
            <a:ext cx="8640960" cy="1008112"/>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800" b="1" i="1" cap="small" dirty="0">
                <a:solidFill>
                  <a:schemeClr val="accent1">
                    <a:lumMod val="75000"/>
                  </a:schemeClr>
                </a:solidFill>
                <a:latin typeface="Book Antiqua" pitchFamily="18" charset="0"/>
              </a:rPr>
              <a:t>I beni ‘digitali’</a:t>
            </a:r>
            <a:endParaRPr lang="it-IT" sz="38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3917594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052736"/>
            <a:ext cx="8640960" cy="5688632"/>
          </a:xfrm>
          <a:solidFill>
            <a:schemeClr val="accent3">
              <a:lumMod val="20000"/>
              <a:lumOff val="80000"/>
            </a:schemeClr>
          </a:solidFill>
          <a:ln>
            <a:solidFill>
              <a:schemeClr val="accent3"/>
            </a:solidFill>
          </a:ln>
        </p:spPr>
        <p:txBody>
          <a:bodyPr vert="horz" lIns="91440" tIns="45720" rIns="91440" bIns="45720" rtlCol="0">
            <a:noAutofit/>
          </a:bodyPr>
          <a:lstStyle/>
          <a:p>
            <a:pPr algn="just">
              <a:buFont typeface="Wingdings" pitchFamily="2" charset="2"/>
              <a:buChar char="Ø"/>
            </a:pPr>
            <a:r>
              <a:rPr lang="it-IT" sz="3000" dirty="0">
                <a:solidFill>
                  <a:schemeClr val="accent1">
                    <a:lumMod val="75000"/>
                  </a:schemeClr>
                </a:solidFill>
                <a:latin typeface="Book Antiqua" pitchFamily="18" charset="0"/>
              </a:rPr>
              <a:t>Rivoluzione copernicana (l’uomo al centro dell’universo?)</a:t>
            </a:r>
          </a:p>
          <a:p>
            <a:pPr marL="0" indent="0" algn="just">
              <a:buNone/>
            </a:pPr>
            <a:endParaRPr lang="it-IT" sz="3000" dirty="0">
              <a:solidFill>
                <a:schemeClr val="accent1">
                  <a:lumMod val="75000"/>
                </a:schemeClr>
              </a:solidFill>
              <a:latin typeface="Book Antiqua" pitchFamily="18" charset="0"/>
            </a:endParaRPr>
          </a:p>
          <a:p>
            <a:pPr algn="just">
              <a:buFont typeface="Wingdings" pitchFamily="2" charset="2"/>
              <a:buChar char="Ø"/>
            </a:pPr>
            <a:r>
              <a:rPr lang="it-IT" sz="3000" dirty="0">
                <a:solidFill>
                  <a:schemeClr val="accent1">
                    <a:lumMod val="75000"/>
                  </a:schemeClr>
                </a:solidFill>
                <a:latin typeface="Book Antiqua" pitchFamily="18" charset="0"/>
              </a:rPr>
              <a:t>Rivoluzione darwiniana (l’uomo unico e diverso dalle altre specie biologiche?)</a:t>
            </a:r>
          </a:p>
          <a:p>
            <a:pPr algn="just">
              <a:buFont typeface="Wingdings" pitchFamily="2" charset="2"/>
              <a:buChar char="Ø"/>
            </a:pPr>
            <a:endParaRPr lang="it-IT" sz="3000" dirty="0">
              <a:solidFill>
                <a:schemeClr val="accent1">
                  <a:lumMod val="75000"/>
                </a:schemeClr>
              </a:solidFill>
              <a:latin typeface="Book Antiqua" pitchFamily="18" charset="0"/>
            </a:endParaRPr>
          </a:p>
          <a:p>
            <a:pPr algn="just">
              <a:buFont typeface="Wingdings" pitchFamily="2" charset="2"/>
              <a:buChar char="Ø"/>
            </a:pPr>
            <a:r>
              <a:rPr lang="it-IT" sz="3000" dirty="0">
                <a:solidFill>
                  <a:schemeClr val="accent1">
                    <a:lumMod val="75000"/>
                  </a:schemeClr>
                </a:solidFill>
                <a:latin typeface="Book Antiqua" pitchFamily="18" charset="0"/>
              </a:rPr>
              <a:t>Rivoluzione freudiana (l’uomo dotato di autocontrollo mentale e psichico?)</a:t>
            </a:r>
          </a:p>
          <a:p>
            <a:pPr algn="just">
              <a:buFont typeface="Wingdings" pitchFamily="2" charset="2"/>
              <a:buChar char="Ø"/>
            </a:pPr>
            <a:endParaRPr lang="it-IT" sz="3000" dirty="0">
              <a:solidFill>
                <a:schemeClr val="accent1">
                  <a:lumMod val="75000"/>
                </a:schemeClr>
              </a:solidFill>
              <a:latin typeface="Book Antiqua" pitchFamily="18" charset="0"/>
            </a:endParaRPr>
          </a:p>
          <a:p>
            <a:pPr algn="just">
              <a:buFont typeface="Wingdings" pitchFamily="2" charset="2"/>
              <a:buChar char="Ø"/>
            </a:pPr>
            <a:r>
              <a:rPr lang="it-IT" sz="3000" dirty="0">
                <a:solidFill>
                  <a:schemeClr val="accent1">
                    <a:lumMod val="75000"/>
                  </a:schemeClr>
                </a:solidFill>
                <a:latin typeface="Book Antiqua" pitchFamily="18" charset="0"/>
              </a:rPr>
              <a:t>Rivoluzione tecnologica (l’uomo come </a:t>
            </a:r>
            <a:r>
              <a:rPr lang="it-IT" sz="3000" i="1" dirty="0">
                <a:solidFill>
                  <a:schemeClr val="accent1">
                    <a:lumMod val="75000"/>
                  </a:schemeClr>
                </a:solidFill>
                <a:latin typeface="Book Antiqua" pitchFamily="18" charset="0"/>
              </a:rPr>
              <a:t>data </a:t>
            </a:r>
            <a:r>
              <a:rPr lang="it-IT" sz="3000" i="1" dirty="0" err="1">
                <a:solidFill>
                  <a:schemeClr val="accent1">
                    <a:lumMod val="75000"/>
                  </a:schemeClr>
                </a:solidFill>
                <a:latin typeface="Book Antiqua" pitchFamily="18" charset="0"/>
              </a:rPr>
              <a:t>subject</a:t>
            </a:r>
            <a:r>
              <a:rPr lang="it-IT" sz="3000" i="1" dirty="0">
                <a:solidFill>
                  <a:schemeClr val="accent1">
                    <a:lumMod val="75000"/>
                  </a:schemeClr>
                </a:solidFill>
                <a:latin typeface="Book Antiqua" pitchFamily="18" charset="0"/>
              </a:rPr>
              <a:t> </a:t>
            </a:r>
            <a:r>
              <a:rPr lang="it-IT" sz="3000" dirty="0">
                <a:solidFill>
                  <a:schemeClr val="accent1">
                    <a:lumMod val="75000"/>
                  </a:schemeClr>
                </a:solidFill>
                <a:latin typeface="Book Antiqua" pitchFamily="18" charset="0"/>
              </a:rPr>
              <a:t>nell’info-sfera: «</a:t>
            </a:r>
            <a:r>
              <a:rPr lang="it-IT" sz="3000" i="1" dirty="0">
                <a:solidFill>
                  <a:schemeClr val="accent1">
                    <a:lumMod val="75000"/>
                  </a:schemeClr>
                </a:solidFill>
                <a:latin typeface="Book Antiqua" pitchFamily="18" charset="0"/>
              </a:rPr>
              <a:t>on life</a:t>
            </a:r>
            <a:r>
              <a:rPr lang="it-IT" sz="3000" dirty="0">
                <a:solidFill>
                  <a:schemeClr val="accent1">
                    <a:lumMod val="75000"/>
                  </a:schemeClr>
                </a:solidFill>
                <a:latin typeface="Book Antiqua" pitchFamily="18" charset="0"/>
              </a:rPr>
              <a:t>») [L. </a:t>
            </a:r>
            <a:r>
              <a:rPr lang="it-IT" sz="3000" cap="small" dirty="0">
                <a:solidFill>
                  <a:schemeClr val="accent1">
                    <a:lumMod val="75000"/>
                  </a:schemeClr>
                </a:solidFill>
                <a:latin typeface="Book Antiqua" pitchFamily="18" charset="0"/>
              </a:rPr>
              <a:t>Floridi</a:t>
            </a:r>
            <a:r>
              <a:rPr lang="it-IT" sz="3000" dirty="0">
                <a:solidFill>
                  <a:schemeClr val="accent1">
                    <a:lumMod val="75000"/>
                  </a:schemeClr>
                </a:solidFill>
                <a:latin typeface="Book Antiqua" pitchFamily="18" charset="0"/>
              </a:rPr>
              <a:t>]</a:t>
            </a:r>
          </a:p>
          <a:p>
            <a:pPr marL="0" indent="0" algn="just">
              <a:buNone/>
            </a:pPr>
            <a:endParaRPr lang="it-IT" sz="3600" dirty="0">
              <a:solidFill>
                <a:schemeClr val="accent1">
                  <a:lumMod val="75000"/>
                </a:schemeClr>
              </a:solidFill>
              <a:latin typeface="Book Antiqua" pitchFamily="18" charset="0"/>
            </a:endParaRPr>
          </a:p>
          <a:p>
            <a:pPr algn="just">
              <a:buFontTx/>
              <a:buChar char="-"/>
            </a:pPr>
            <a:endParaRPr lang="it-IT" sz="3600" dirty="0">
              <a:solidFill>
                <a:schemeClr val="accent1">
                  <a:lumMod val="75000"/>
                </a:schemeClr>
              </a:solidFill>
              <a:latin typeface="Book Antiqua" pitchFamily="18" charset="0"/>
            </a:endParaRPr>
          </a:p>
          <a:p>
            <a:pPr algn="just">
              <a:buFont typeface="Wingdings" pitchFamily="2" charset="2"/>
              <a:buChar char="Ø"/>
            </a:pPr>
            <a:endParaRPr lang="it-IT" sz="2400" dirty="0">
              <a:solidFill>
                <a:schemeClr val="accent1">
                  <a:lumMod val="75000"/>
                </a:schemeClr>
              </a:solidFill>
              <a:latin typeface="Book Antiqua" pitchFamily="18" charset="0"/>
            </a:endParaRPr>
          </a:p>
        </p:txBody>
      </p:sp>
      <p:sp>
        <p:nvSpPr>
          <p:cNvPr id="4" name="Titolo 1"/>
          <p:cNvSpPr>
            <a:spLocks noGrp="1"/>
          </p:cNvSpPr>
          <p:nvPr>
            <p:ph type="title"/>
          </p:nvPr>
        </p:nvSpPr>
        <p:spPr>
          <a:xfrm>
            <a:off x="251520" y="260648"/>
            <a:ext cx="8640960" cy="720080"/>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600" b="1" i="1" cap="small" dirty="0">
                <a:solidFill>
                  <a:schemeClr val="accent1">
                    <a:lumMod val="75000"/>
                  </a:schemeClr>
                </a:solidFill>
                <a:latin typeface="Book Antiqua" pitchFamily="18" charset="0"/>
              </a:rPr>
              <a:t>La c.d. quarta rivoluzione</a:t>
            </a:r>
            <a:endParaRPr lang="it-IT" sz="36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3951650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124744"/>
            <a:ext cx="8640960" cy="5472608"/>
          </a:xfrm>
          <a:solidFill>
            <a:schemeClr val="accent3">
              <a:lumMod val="20000"/>
              <a:lumOff val="80000"/>
            </a:schemeClr>
          </a:solidFill>
          <a:ln>
            <a:solidFill>
              <a:schemeClr val="accent3"/>
            </a:solidFill>
          </a:ln>
        </p:spPr>
        <p:txBody>
          <a:bodyPr vert="horz" lIns="91440" tIns="45720" rIns="91440" bIns="45720" rtlCol="0">
            <a:noAutofit/>
          </a:bodyPr>
          <a:lstStyle/>
          <a:p>
            <a:pPr>
              <a:buFont typeface="Wingdings" pitchFamily="2" charset="2"/>
              <a:buChar char="Ø"/>
            </a:pPr>
            <a:r>
              <a:rPr lang="it-IT" sz="3400" dirty="0">
                <a:solidFill>
                  <a:schemeClr val="accent1">
                    <a:lumMod val="75000"/>
                  </a:schemeClr>
                </a:solidFill>
                <a:latin typeface="Book Antiqua" pitchFamily="18" charset="0"/>
              </a:rPr>
              <a:t>Nuovo alfabeto (codice binario: </a:t>
            </a:r>
            <a:r>
              <a:rPr lang="it-IT" sz="3400" i="1" dirty="0">
                <a:solidFill>
                  <a:schemeClr val="accent1">
                    <a:lumMod val="75000"/>
                  </a:schemeClr>
                </a:solidFill>
                <a:latin typeface="Book Antiqua" pitchFamily="18" charset="0"/>
              </a:rPr>
              <a:t>bit</a:t>
            </a:r>
            <a:r>
              <a:rPr lang="it-IT" sz="3400" dirty="0">
                <a:solidFill>
                  <a:schemeClr val="accent1">
                    <a:lumMod val="75000"/>
                  </a:schemeClr>
                </a:solidFill>
                <a:latin typeface="Book Antiqua" pitchFamily="18" charset="0"/>
              </a:rPr>
              <a:t>)</a:t>
            </a:r>
          </a:p>
          <a:p>
            <a:pPr>
              <a:buFont typeface="Wingdings" pitchFamily="2" charset="2"/>
              <a:buChar char="Ø"/>
            </a:pPr>
            <a:r>
              <a:rPr lang="it-IT" sz="3400" dirty="0">
                <a:solidFill>
                  <a:schemeClr val="accent1">
                    <a:lumMod val="75000"/>
                  </a:schemeClr>
                </a:solidFill>
                <a:latin typeface="Book Antiqua" pitchFamily="18" charset="0"/>
              </a:rPr>
              <a:t>Nuovo inchiostro (flusso degli elettroni)</a:t>
            </a:r>
          </a:p>
          <a:p>
            <a:pPr algn="just">
              <a:buFont typeface="Wingdings" pitchFamily="2" charset="2"/>
              <a:buChar char="Ø"/>
            </a:pPr>
            <a:r>
              <a:rPr lang="it-IT" sz="3400" dirty="0">
                <a:solidFill>
                  <a:schemeClr val="accent1">
                    <a:lumMod val="75000"/>
                  </a:schemeClr>
                </a:solidFill>
                <a:latin typeface="Book Antiqua" pitchFamily="18" charset="0"/>
              </a:rPr>
              <a:t>Nuova carta (memorie elettroniche, magnetiche, ottiche)</a:t>
            </a:r>
          </a:p>
          <a:p>
            <a:pPr>
              <a:buFont typeface="Wingdings" pitchFamily="2" charset="2"/>
              <a:buChar char="Ø"/>
            </a:pPr>
            <a:r>
              <a:rPr lang="it-IT" sz="3400" dirty="0">
                <a:solidFill>
                  <a:schemeClr val="accent1">
                    <a:lumMod val="75000"/>
                  </a:schemeClr>
                </a:solidFill>
                <a:latin typeface="Book Antiqua" pitchFamily="18" charset="0"/>
              </a:rPr>
              <a:t>Nuovi documenti (documenti informatici)</a:t>
            </a:r>
          </a:p>
          <a:p>
            <a:pPr algn="just">
              <a:buFont typeface="Wingdings" pitchFamily="2" charset="2"/>
              <a:buChar char="Ø"/>
            </a:pPr>
            <a:r>
              <a:rPr lang="it-IT" sz="3400" dirty="0">
                <a:solidFill>
                  <a:schemeClr val="accent1">
                    <a:lumMod val="75000"/>
                  </a:schemeClr>
                </a:solidFill>
                <a:latin typeface="Book Antiqua" pitchFamily="18" charset="0"/>
              </a:rPr>
              <a:t>Nuovi modi di accesso alle fonti di conoscenza </a:t>
            </a:r>
          </a:p>
          <a:p>
            <a:pPr algn="just">
              <a:buFont typeface="Wingdings" pitchFamily="2" charset="2"/>
              <a:buChar char="Ø"/>
            </a:pPr>
            <a:r>
              <a:rPr lang="it-IT" sz="3400" dirty="0">
                <a:solidFill>
                  <a:schemeClr val="accent1">
                    <a:lumMod val="75000"/>
                  </a:schemeClr>
                </a:solidFill>
                <a:latin typeface="Book Antiqua" pitchFamily="18" charset="0"/>
              </a:rPr>
              <a:t>Nuovi problemi (si pensi, ad es., al problema della prova di una pagina web)</a:t>
            </a:r>
          </a:p>
        </p:txBody>
      </p:sp>
      <p:sp>
        <p:nvSpPr>
          <p:cNvPr id="4" name="Titolo 1"/>
          <p:cNvSpPr>
            <a:spLocks noGrp="1"/>
          </p:cNvSpPr>
          <p:nvPr>
            <p:ph type="title"/>
          </p:nvPr>
        </p:nvSpPr>
        <p:spPr>
          <a:xfrm>
            <a:off x="251520" y="260648"/>
            <a:ext cx="8640960" cy="792088"/>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600" b="1" i="1" cap="small" dirty="0">
                <a:solidFill>
                  <a:schemeClr val="accent1">
                    <a:lumMod val="75000"/>
                  </a:schemeClr>
                </a:solidFill>
                <a:latin typeface="Book Antiqua" pitchFamily="18" charset="0"/>
              </a:rPr>
              <a:t>Le novità dell’epoca digitale</a:t>
            </a:r>
            <a:endParaRPr lang="it-IT" sz="36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3827150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052736"/>
            <a:ext cx="8640960" cy="5544616"/>
          </a:xfrm>
          <a:solidFill>
            <a:schemeClr val="accent3">
              <a:lumMod val="20000"/>
              <a:lumOff val="80000"/>
            </a:schemeClr>
          </a:solidFill>
          <a:ln>
            <a:solidFill>
              <a:schemeClr val="accent3"/>
            </a:solidFill>
          </a:ln>
        </p:spPr>
        <p:txBody>
          <a:bodyPr vert="horz" lIns="91440" tIns="45720" rIns="91440" bIns="45720" rtlCol="0">
            <a:noAutofit/>
          </a:bodyPr>
          <a:lstStyle/>
          <a:p>
            <a:pPr algn="just">
              <a:buFont typeface="Wingdings" pitchFamily="2" charset="2"/>
              <a:buChar char="Ø"/>
            </a:pPr>
            <a:r>
              <a:rPr lang="it-IT" sz="2800" dirty="0">
                <a:solidFill>
                  <a:schemeClr val="accent1">
                    <a:lumMod val="75000"/>
                  </a:schemeClr>
                </a:solidFill>
                <a:latin typeface="Book Antiqua" pitchFamily="18" charset="0"/>
              </a:rPr>
              <a:t>«tutto il diritto è diventato, per molti versi, informatico» (G.  </a:t>
            </a:r>
            <a:r>
              <a:rPr lang="it-IT" sz="2800" cap="small" dirty="0">
                <a:solidFill>
                  <a:schemeClr val="accent1">
                    <a:lumMod val="75000"/>
                  </a:schemeClr>
                </a:solidFill>
                <a:latin typeface="Book Antiqua" pitchFamily="18" charset="0"/>
              </a:rPr>
              <a:t>Ziccardi)</a:t>
            </a:r>
            <a:endParaRPr lang="it-IT" sz="2800" dirty="0">
              <a:solidFill>
                <a:schemeClr val="accent1">
                  <a:lumMod val="75000"/>
                </a:schemeClr>
              </a:solidFill>
              <a:latin typeface="Book Antiqua" pitchFamily="18" charset="0"/>
            </a:endParaRPr>
          </a:p>
          <a:p>
            <a:pPr algn="just">
              <a:buFont typeface="Wingdings" pitchFamily="2" charset="2"/>
              <a:buChar char="Ø"/>
            </a:pPr>
            <a:r>
              <a:rPr lang="it-IT" sz="2800" dirty="0">
                <a:solidFill>
                  <a:schemeClr val="accent1">
                    <a:lumMod val="75000"/>
                  </a:schemeClr>
                </a:solidFill>
                <a:latin typeface="Book Antiqua" pitchFamily="18" charset="0"/>
              </a:rPr>
              <a:t>I Big Data e le cinque «V» (Volume, Velocità, Varietà, Veracità, Valore)</a:t>
            </a:r>
          </a:p>
          <a:p>
            <a:pPr algn="just">
              <a:buFont typeface="Wingdings" pitchFamily="2" charset="2"/>
              <a:buChar char="Ø"/>
            </a:pPr>
            <a:r>
              <a:rPr lang="it-IT" sz="2800" dirty="0">
                <a:solidFill>
                  <a:schemeClr val="accent1">
                    <a:lumMod val="75000"/>
                  </a:schemeClr>
                </a:solidFill>
                <a:latin typeface="Book Antiqua" pitchFamily="18" charset="0"/>
              </a:rPr>
              <a:t>Il </a:t>
            </a:r>
            <a:r>
              <a:rPr lang="it-IT" sz="2800" i="1" dirty="0" err="1">
                <a:solidFill>
                  <a:schemeClr val="accent1">
                    <a:lumMod val="75000"/>
                  </a:schemeClr>
                </a:solidFill>
                <a:latin typeface="Book Antiqua" pitchFamily="18" charset="0"/>
              </a:rPr>
              <a:t>legal</a:t>
            </a:r>
            <a:r>
              <a:rPr lang="it-IT" sz="2800" i="1" dirty="0">
                <a:solidFill>
                  <a:schemeClr val="accent1">
                    <a:lumMod val="75000"/>
                  </a:schemeClr>
                </a:solidFill>
                <a:latin typeface="Book Antiqua" pitchFamily="18" charset="0"/>
              </a:rPr>
              <a:t> </a:t>
            </a:r>
            <a:r>
              <a:rPr lang="it-IT" sz="2800" i="1" dirty="0" err="1">
                <a:solidFill>
                  <a:schemeClr val="accent1">
                    <a:lumMod val="75000"/>
                  </a:schemeClr>
                </a:solidFill>
                <a:latin typeface="Book Antiqua" pitchFamily="18" charset="0"/>
              </a:rPr>
              <a:t>tech</a:t>
            </a:r>
            <a:r>
              <a:rPr lang="it-IT" sz="2800" dirty="0">
                <a:solidFill>
                  <a:schemeClr val="accent1">
                    <a:lumMod val="75000"/>
                  </a:schemeClr>
                </a:solidFill>
                <a:latin typeface="Book Antiqua" pitchFamily="18" charset="0"/>
              </a:rPr>
              <a:t>:</a:t>
            </a:r>
          </a:p>
          <a:p>
            <a:pPr algn="just">
              <a:buFontTx/>
              <a:buChar char="-"/>
            </a:pPr>
            <a:r>
              <a:rPr lang="it-IT" sz="2800" i="1" dirty="0">
                <a:solidFill>
                  <a:schemeClr val="accent1">
                    <a:lumMod val="75000"/>
                  </a:schemeClr>
                </a:solidFill>
                <a:latin typeface="Book Antiqua" pitchFamily="18" charset="0"/>
              </a:rPr>
              <a:t>e-billing</a:t>
            </a:r>
          </a:p>
          <a:p>
            <a:pPr algn="just">
              <a:buFontTx/>
              <a:buChar char="-"/>
            </a:pPr>
            <a:r>
              <a:rPr lang="it-IT" sz="2800" i="1" dirty="0" err="1">
                <a:solidFill>
                  <a:schemeClr val="accent1">
                    <a:lumMod val="75000"/>
                  </a:schemeClr>
                </a:solidFill>
                <a:latin typeface="Book Antiqua" pitchFamily="18" charset="0"/>
              </a:rPr>
              <a:t>contract</a:t>
            </a:r>
            <a:r>
              <a:rPr lang="it-IT" sz="2800" i="1" dirty="0">
                <a:solidFill>
                  <a:schemeClr val="accent1">
                    <a:lumMod val="75000"/>
                  </a:schemeClr>
                </a:solidFill>
                <a:latin typeface="Book Antiqua" pitchFamily="18" charset="0"/>
              </a:rPr>
              <a:t> management </a:t>
            </a:r>
            <a:r>
              <a:rPr lang="it-IT" sz="2800" dirty="0">
                <a:solidFill>
                  <a:schemeClr val="accent1">
                    <a:lumMod val="75000"/>
                  </a:schemeClr>
                </a:solidFill>
                <a:latin typeface="Book Antiqua" pitchFamily="18" charset="0"/>
              </a:rPr>
              <a:t>e </a:t>
            </a:r>
            <a:r>
              <a:rPr lang="it-IT" sz="2800" i="1" dirty="0" err="1">
                <a:solidFill>
                  <a:schemeClr val="accent1">
                    <a:lumMod val="75000"/>
                  </a:schemeClr>
                </a:solidFill>
                <a:latin typeface="Book Antiqua" pitchFamily="18" charset="0"/>
              </a:rPr>
              <a:t>contract</a:t>
            </a:r>
            <a:r>
              <a:rPr lang="it-IT" sz="2800" i="1" dirty="0">
                <a:solidFill>
                  <a:schemeClr val="accent1">
                    <a:lumMod val="75000"/>
                  </a:schemeClr>
                </a:solidFill>
                <a:latin typeface="Book Antiqua" pitchFamily="18" charset="0"/>
              </a:rPr>
              <a:t> </a:t>
            </a:r>
            <a:r>
              <a:rPr lang="it-IT" sz="2800" i="1" dirty="0" err="1">
                <a:solidFill>
                  <a:schemeClr val="accent1">
                    <a:lumMod val="75000"/>
                  </a:schemeClr>
                </a:solidFill>
                <a:latin typeface="Book Antiqua" pitchFamily="18" charset="0"/>
              </a:rPr>
              <a:t>review</a:t>
            </a:r>
            <a:endParaRPr lang="it-IT" sz="2800" i="1" dirty="0">
              <a:solidFill>
                <a:schemeClr val="accent1">
                  <a:lumMod val="75000"/>
                </a:schemeClr>
              </a:solidFill>
              <a:latin typeface="Book Antiqua" pitchFamily="18" charset="0"/>
            </a:endParaRPr>
          </a:p>
          <a:p>
            <a:pPr algn="just">
              <a:buFontTx/>
              <a:buChar char="-"/>
            </a:pPr>
            <a:r>
              <a:rPr lang="it-IT" sz="2800" i="1" dirty="0" err="1">
                <a:solidFill>
                  <a:schemeClr val="accent1">
                    <a:lumMod val="75000"/>
                  </a:schemeClr>
                </a:solidFill>
                <a:latin typeface="Book Antiqua" pitchFamily="18" charset="0"/>
              </a:rPr>
              <a:t>legal</a:t>
            </a:r>
            <a:r>
              <a:rPr lang="it-IT" sz="2800" i="1" dirty="0">
                <a:solidFill>
                  <a:schemeClr val="accent1">
                    <a:lumMod val="75000"/>
                  </a:schemeClr>
                </a:solidFill>
                <a:latin typeface="Book Antiqua" pitchFamily="18" charset="0"/>
              </a:rPr>
              <a:t> </a:t>
            </a:r>
            <a:r>
              <a:rPr lang="it-IT" sz="2800" i="1" dirty="0" err="1">
                <a:solidFill>
                  <a:schemeClr val="accent1">
                    <a:lumMod val="75000"/>
                  </a:schemeClr>
                </a:solidFill>
                <a:latin typeface="Book Antiqua" pitchFamily="18" charset="0"/>
              </a:rPr>
              <a:t>research</a:t>
            </a:r>
            <a:endParaRPr lang="it-IT" sz="2800" i="1" dirty="0">
              <a:solidFill>
                <a:schemeClr val="accent1">
                  <a:lumMod val="75000"/>
                </a:schemeClr>
              </a:solidFill>
              <a:latin typeface="Book Antiqua" pitchFamily="18" charset="0"/>
            </a:endParaRPr>
          </a:p>
          <a:p>
            <a:pPr algn="just">
              <a:buFontTx/>
              <a:buChar char="-"/>
            </a:pPr>
            <a:r>
              <a:rPr lang="it-IT" sz="2800" i="1" dirty="0" err="1">
                <a:solidFill>
                  <a:schemeClr val="accent1">
                    <a:lumMod val="75000"/>
                  </a:schemeClr>
                </a:solidFill>
                <a:latin typeface="Book Antiqua" pitchFamily="18" charset="0"/>
              </a:rPr>
              <a:t>legal</a:t>
            </a:r>
            <a:r>
              <a:rPr lang="it-IT" sz="2800" i="1" dirty="0">
                <a:solidFill>
                  <a:schemeClr val="accent1">
                    <a:lumMod val="75000"/>
                  </a:schemeClr>
                </a:solidFill>
                <a:latin typeface="Book Antiqua" pitchFamily="18" charset="0"/>
              </a:rPr>
              <a:t> </a:t>
            </a:r>
            <a:r>
              <a:rPr lang="it-IT" sz="2800" i="1" dirty="0" err="1">
                <a:solidFill>
                  <a:schemeClr val="accent1">
                    <a:lumMod val="75000"/>
                  </a:schemeClr>
                </a:solidFill>
                <a:latin typeface="Book Antiqua" pitchFamily="18" charset="0"/>
              </a:rPr>
              <a:t>analytics</a:t>
            </a:r>
            <a:endParaRPr lang="it-IT" sz="2800" i="1" dirty="0">
              <a:solidFill>
                <a:schemeClr val="accent1">
                  <a:lumMod val="75000"/>
                </a:schemeClr>
              </a:solidFill>
              <a:latin typeface="Book Antiqua" pitchFamily="18" charset="0"/>
            </a:endParaRPr>
          </a:p>
          <a:p>
            <a:pPr algn="just">
              <a:buFontTx/>
              <a:buChar char="-"/>
            </a:pPr>
            <a:r>
              <a:rPr lang="it-IT" sz="2800" i="1" dirty="0">
                <a:solidFill>
                  <a:schemeClr val="accent1">
                    <a:lumMod val="75000"/>
                  </a:schemeClr>
                </a:solidFill>
                <a:latin typeface="Book Antiqua" pitchFamily="18" charset="0"/>
              </a:rPr>
              <a:t>ODR </a:t>
            </a:r>
            <a:r>
              <a:rPr lang="it-IT" sz="2800" dirty="0">
                <a:solidFill>
                  <a:schemeClr val="accent1">
                    <a:lumMod val="75000"/>
                  </a:schemeClr>
                </a:solidFill>
                <a:latin typeface="Book Antiqua" pitchFamily="18" charset="0"/>
              </a:rPr>
              <a:t>(</a:t>
            </a:r>
            <a:r>
              <a:rPr lang="it-IT" sz="2800" i="1" dirty="0">
                <a:solidFill>
                  <a:schemeClr val="accent1">
                    <a:lumMod val="75000"/>
                  </a:schemeClr>
                </a:solidFill>
                <a:latin typeface="Book Antiqua" pitchFamily="18" charset="0"/>
              </a:rPr>
              <a:t>online dispute </a:t>
            </a:r>
            <a:r>
              <a:rPr lang="it-IT" sz="2800" i="1" dirty="0" err="1">
                <a:solidFill>
                  <a:schemeClr val="accent1">
                    <a:lumMod val="75000"/>
                  </a:schemeClr>
                </a:solidFill>
                <a:latin typeface="Book Antiqua" pitchFamily="18" charset="0"/>
              </a:rPr>
              <a:t>resolution</a:t>
            </a:r>
            <a:r>
              <a:rPr lang="it-IT" sz="2800" dirty="0">
                <a:solidFill>
                  <a:schemeClr val="accent1">
                    <a:lumMod val="75000"/>
                  </a:schemeClr>
                </a:solidFill>
                <a:latin typeface="Book Antiqua" pitchFamily="18" charset="0"/>
              </a:rPr>
              <a:t>)</a:t>
            </a:r>
            <a:endParaRPr lang="it-IT" sz="2800" i="1" dirty="0">
              <a:solidFill>
                <a:schemeClr val="accent1">
                  <a:lumMod val="75000"/>
                </a:schemeClr>
              </a:solidFill>
              <a:latin typeface="Book Antiqua" pitchFamily="18" charset="0"/>
            </a:endParaRPr>
          </a:p>
          <a:p>
            <a:pPr algn="just">
              <a:buFontTx/>
              <a:buChar char="-"/>
            </a:pPr>
            <a:r>
              <a:rPr lang="it-IT" sz="2800" i="1" dirty="0" err="1">
                <a:solidFill>
                  <a:schemeClr val="accent1">
                    <a:lumMod val="75000"/>
                  </a:schemeClr>
                </a:solidFill>
                <a:latin typeface="Book Antiqua" pitchFamily="18" charset="0"/>
              </a:rPr>
              <a:t>blockchain</a:t>
            </a:r>
            <a:r>
              <a:rPr lang="it-IT" sz="2800" i="1" dirty="0">
                <a:solidFill>
                  <a:schemeClr val="accent1">
                    <a:lumMod val="75000"/>
                  </a:schemeClr>
                </a:solidFill>
                <a:latin typeface="Book Antiqua" pitchFamily="18" charset="0"/>
              </a:rPr>
              <a:t> </a:t>
            </a:r>
            <a:r>
              <a:rPr lang="it-IT" sz="2800" i="1" dirty="0" err="1">
                <a:solidFill>
                  <a:schemeClr val="accent1">
                    <a:lumMod val="75000"/>
                  </a:schemeClr>
                </a:solidFill>
                <a:latin typeface="Book Antiqua" pitchFamily="18" charset="0"/>
              </a:rPr>
              <a:t>technology</a:t>
            </a:r>
            <a:endParaRPr lang="it-IT" sz="2800" i="1" dirty="0">
              <a:solidFill>
                <a:schemeClr val="accent1">
                  <a:lumMod val="75000"/>
                </a:schemeClr>
              </a:solidFill>
              <a:latin typeface="Book Antiqua" pitchFamily="18" charset="0"/>
            </a:endParaRPr>
          </a:p>
          <a:p>
            <a:pPr algn="just">
              <a:buFontTx/>
              <a:buChar char="-"/>
            </a:pPr>
            <a:endParaRPr lang="it-IT" sz="2800" dirty="0">
              <a:solidFill>
                <a:schemeClr val="accent1">
                  <a:lumMod val="75000"/>
                </a:schemeClr>
              </a:solidFill>
              <a:latin typeface="Book Antiqua" pitchFamily="18" charset="0"/>
            </a:endParaRPr>
          </a:p>
          <a:p>
            <a:pPr algn="just">
              <a:buFontTx/>
              <a:buChar char="-"/>
            </a:pPr>
            <a:endParaRPr lang="it-IT" sz="2800" i="1" dirty="0">
              <a:solidFill>
                <a:schemeClr val="accent1">
                  <a:lumMod val="75000"/>
                </a:schemeClr>
              </a:solidFill>
              <a:latin typeface="Book Antiqua" pitchFamily="18" charset="0"/>
            </a:endParaRPr>
          </a:p>
          <a:p>
            <a:pPr algn="just">
              <a:buFont typeface="Wingdings" pitchFamily="2" charset="2"/>
              <a:buChar char="Ø"/>
            </a:pPr>
            <a:endParaRPr lang="it-IT" sz="2800" dirty="0">
              <a:solidFill>
                <a:schemeClr val="accent1">
                  <a:lumMod val="75000"/>
                </a:schemeClr>
              </a:solidFill>
              <a:latin typeface="Book Antiqua" pitchFamily="18" charset="0"/>
            </a:endParaRPr>
          </a:p>
          <a:p>
            <a:pPr algn="just">
              <a:buFont typeface="Wingdings" pitchFamily="2" charset="2"/>
              <a:buChar char="Ø"/>
            </a:pPr>
            <a:endParaRPr lang="it-IT" sz="2800" dirty="0">
              <a:solidFill>
                <a:schemeClr val="accent1">
                  <a:lumMod val="75000"/>
                </a:schemeClr>
              </a:solidFill>
              <a:latin typeface="Book Antiqua" pitchFamily="18" charset="0"/>
            </a:endParaRPr>
          </a:p>
        </p:txBody>
      </p:sp>
      <p:sp>
        <p:nvSpPr>
          <p:cNvPr id="4" name="Titolo 1"/>
          <p:cNvSpPr>
            <a:spLocks noGrp="1"/>
          </p:cNvSpPr>
          <p:nvPr>
            <p:ph type="title"/>
          </p:nvPr>
        </p:nvSpPr>
        <p:spPr>
          <a:xfrm>
            <a:off x="251520" y="260648"/>
            <a:ext cx="8640960" cy="720080"/>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600" b="1" i="1" cap="small" dirty="0">
                <a:solidFill>
                  <a:schemeClr val="accent1">
                    <a:lumMod val="75000"/>
                  </a:schemeClr>
                </a:solidFill>
                <a:latin typeface="Book Antiqua" pitchFamily="18" charset="0"/>
              </a:rPr>
              <a:t>Informatica e diritto</a:t>
            </a:r>
            <a:endParaRPr lang="it-IT" sz="36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1660920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268760"/>
            <a:ext cx="8640960" cy="5328592"/>
          </a:xfrm>
          <a:solidFill>
            <a:schemeClr val="accent3">
              <a:lumMod val="20000"/>
              <a:lumOff val="80000"/>
            </a:schemeClr>
          </a:solidFill>
          <a:ln>
            <a:solidFill>
              <a:schemeClr val="accent3"/>
            </a:solidFill>
          </a:ln>
        </p:spPr>
        <p:txBody>
          <a:bodyPr vert="horz" lIns="91440" tIns="45720" rIns="91440" bIns="45720" rtlCol="0">
            <a:noAutofit/>
          </a:bodyPr>
          <a:lstStyle/>
          <a:p>
            <a:pPr algn="just">
              <a:buFont typeface="Wingdings" pitchFamily="2" charset="2"/>
              <a:buChar char="Ø"/>
            </a:pPr>
            <a:r>
              <a:rPr lang="it-IT" sz="2800" dirty="0">
                <a:solidFill>
                  <a:schemeClr val="accent1">
                    <a:lumMod val="75000"/>
                  </a:schemeClr>
                </a:solidFill>
                <a:latin typeface="Book Antiqua" pitchFamily="18" charset="0"/>
              </a:rPr>
              <a:t>La storia dei 6 Poteri (da Charles-Louis de </a:t>
            </a:r>
            <a:r>
              <a:rPr lang="it-IT" sz="2800" dirty="0" err="1">
                <a:solidFill>
                  <a:schemeClr val="accent1">
                    <a:lumMod val="75000"/>
                  </a:schemeClr>
                </a:solidFill>
                <a:latin typeface="Book Antiqua" pitchFamily="18" charset="0"/>
              </a:rPr>
              <a:t>Secondat</a:t>
            </a:r>
            <a:r>
              <a:rPr lang="it-IT" sz="2800" dirty="0">
                <a:solidFill>
                  <a:schemeClr val="accent1">
                    <a:lumMod val="75000"/>
                  </a:schemeClr>
                </a:solidFill>
                <a:latin typeface="Book Antiqua" pitchFamily="18" charset="0"/>
              </a:rPr>
              <a:t> a David Lyon)</a:t>
            </a:r>
          </a:p>
          <a:p>
            <a:pPr marL="0" indent="0" algn="just">
              <a:buNone/>
            </a:pPr>
            <a:r>
              <a:rPr lang="it-IT" sz="2800" dirty="0">
                <a:solidFill>
                  <a:schemeClr val="accent1">
                    <a:lumMod val="75000"/>
                  </a:schemeClr>
                </a:solidFill>
                <a:latin typeface="Book Antiqua" pitchFamily="18" charset="0"/>
              </a:rPr>
              <a:t>Il 6° potere: Big Data e Data </a:t>
            </a:r>
            <a:r>
              <a:rPr lang="it-IT" sz="2800" dirty="0" err="1">
                <a:solidFill>
                  <a:schemeClr val="accent1">
                    <a:lumMod val="75000"/>
                  </a:schemeClr>
                </a:solidFill>
                <a:latin typeface="Book Antiqua" pitchFamily="18" charset="0"/>
              </a:rPr>
              <a:t>Mining</a:t>
            </a:r>
            <a:r>
              <a:rPr lang="it-IT" sz="2800" dirty="0">
                <a:solidFill>
                  <a:schemeClr val="accent1">
                    <a:lumMod val="75000"/>
                  </a:schemeClr>
                </a:solidFill>
                <a:latin typeface="Book Antiqua" pitchFamily="18" charset="0"/>
              </a:rPr>
              <a:t> </a:t>
            </a:r>
          </a:p>
          <a:p>
            <a:pPr algn="just">
              <a:buFont typeface="Wingdings" pitchFamily="2" charset="2"/>
              <a:buChar char="Ø"/>
            </a:pPr>
            <a:r>
              <a:rPr lang="it-IT" sz="2800" dirty="0">
                <a:solidFill>
                  <a:schemeClr val="accent1">
                    <a:lumMod val="75000"/>
                  </a:schemeClr>
                </a:solidFill>
                <a:latin typeface="Book Antiqua" pitchFamily="18" charset="0"/>
              </a:rPr>
              <a:t>Nuove arti e nuove scienze: </a:t>
            </a:r>
            <a:r>
              <a:rPr lang="it-IT" sz="2800" dirty="0" err="1">
                <a:solidFill>
                  <a:schemeClr val="accent1">
                    <a:lumMod val="75000"/>
                  </a:schemeClr>
                </a:solidFill>
                <a:latin typeface="Book Antiqua" pitchFamily="18" charset="0"/>
              </a:rPr>
              <a:t>videoarte</a:t>
            </a:r>
            <a:r>
              <a:rPr lang="it-IT" sz="2800" dirty="0">
                <a:solidFill>
                  <a:schemeClr val="accent1">
                    <a:lumMod val="75000"/>
                  </a:schemeClr>
                </a:solidFill>
                <a:latin typeface="Book Antiqua" pitchFamily="18" charset="0"/>
              </a:rPr>
              <a:t>, web design, intelligenza artificiale, domotica, educazione digitale, tecniche informatiche per la gestione dei dati</a:t>
            </a:r>
          </a:p>
          <a:p>
            <a:pPr algn="just">
              <a:buFont typeface="Wingdings" pitchFamily="2" charset="2"/>
              <a:buChar char="Ø"/>
            </a:pPr>
            <a:r>
              <a:rPr lang="it-IT" sz="2800" dirty="0">
                <a:solidFill>
                  <a:schemeClr val="accent1">
                    <a:lumMod val="75000"/>
                  </a:schemeClr>
                </a:solidFill>
                <a:latin typeface="Book Antiqua" pitchFamily="18" charset="0"/>
              </a:rPr>
              <a:t>Nuovo linguaggio: </a:t>
            </a:r>
            <a:r>
              <a:rPr lang="it-IT" sz="2800" dirty="0" err="1">
                <a:solidFill>
                  <a:schemeClr val="accent1">
                    <a:lumMod val="75000"/>
                  </a:schemeClr>
                </a:solidFill>
                <a:latin typeface="Book Antiqua" pitchFamily="18" charset="0"/>
              </a:rPr>
              <a:t>webinar</a:t>
            </a:r>
            <a:r>
              <a:rPr lang="it-IT" sz="2800" dirty="0">
                <a:solidFill>
                  <a:schemeClr val="accent1">
                    <a:lumMod val="75000"/>
                  </a:schemeClr>
                </a:solidFill>
                <a:latin typeface="Book Antiqua" pitchFamily="18" charset="0"/>
              </a:rPr>
              <a:t>, emoticon, netiquette</a:t>
            </a:r>
          </a:p>
          <a:p>
            <a:pPr algn="just">
              <a:buFont typeface="Wingdings" pitchFamily="2" charset="2"/>
              <a:buChar char="Ø"/>
            </a:pPr>
            <a:r>
              <a:rPr lang="it-IT" sz="2800" dirty="0">
                <a:solidFill>
                  <a:schemeClr val="accent1">
                    <a:lumMod val="75000"/>
                  </a:schemeClr>
                </a:solidFill>
                <a:latin typeface="Book Antiqua" pitchFamily="18" charset="0"/>
              </a:rPr>
              <a:t>Nuove unità di misura: </a:t>
            </a:r>
            <a:r>
              <a:rPr lang="it-IT" sz="2800" dirty="0" err="1">
                <a:solidFill>
                  <a:schemeClr val="accent1">
                    <a:lumMod val="75000"/>
                  </a:schemeClr>
                </a:solidFill>
                <a:latin typeface="Book Antiqua" pitchFamily="18" charset="0"/>
              </a:rPr>
              <a:t>petabyte</a:t>
            </a:r>
            <a:r>
              <a:rPr lang="it-IT" sz="2800" dirty="0">
                <a:solidFill>
                  <a:schemeClr val="accent1">
                    <a:lumMod val="75000"/>
                  </a:schemeClr>
                </a:solidFill>
                <a:latin typeface="Book Antiqua" pitchFamily="18" charset="0"/>
              </a:rPr>
              <a:t>, </a:t>
            </a:r>
            <a:r>
              <a:rPr lang="it-IT" sz="2800" dirty="0" err="1">
                <a:solidFill>
                  <a:schemeClr val="accent1">
                    <a:lumMod val="75000"/>
                  </a:schemeClr>
                </a:solidFill>
                <a:latin typeface="Book Antiqua" pitchFamily="18" charset="0"/>
              </a:rPr>
              <a:t>exabyte</a:t>
            </a:r>
            <a:r>
              <a:rPr lang="it-IT" sz="2800" dirty="0">
                <a:solidFill>
                  <a:schemeClr val="accent1">
                    <a:lumMod val="75000"/>
                  </a:schemeClr>
                </a:solidFill>
                <a:latin typeface="Book Antiqua" pitchFamily="18" charset="0"/>
              </a:rPr>
              <a:t>, </a:t>
            </a:r>
            <a:r>
              <a:rPr lang="it-IT" sz="2800" dirty="0" err="1">
                <a:solidFill>
                  <a:schemeClr val="accent1">
                    <a:lumMod val="75000"/>
                  </a:schemeClr>
                </a:solidFill>
                <a:latin typeface="Book Antiqua" pitchFamily="18" charset="0"/>
              </a:rPr>
              <a:t>zettabyte</a:t>
            </a:r>
            <a:r>
              <a:rPr lang="it-IT" sz="2800" dirty="0">
                <a:solidFill>
                  <a:schemeClr val="accent1">
                    <a:lumMod val="75000"/>
                  </a:schemeClr>
                </a:solidFill>
                <a:latin typeface="Book Antiqua" pitchFamily="18" charset="0"/>
              </a:rPr>
              <a:t>, </a:t>
            </a:r>
            <a:r>
              <a:rPr lang="it-IT" sz="2800" dirty="0" err="1">
                <a:solidFill>
                  <a:schemeClr val="accent1">
                    <a:lumMod val="75000"/>
                  </a:schemeClr>
                </a:solidFill>
                <a:latin typeface="Book Antiqua" pitchFamily="18" charset="0"/>
              </a:rPr>
              <a:t>xenottabyte</a:t>
            </a:r>
            <a:r>
              <a:rPr lang="it-IT" sz="2800" dirty="0">
                <a:solidFill>
                  <a:schemeClr val="accent1">
                    <a:lumMod val="75000"/>
                  </a:schemeClr>
                </a:solidFill>
                <a:latin typeface="Book Antiqua" pitchFamily="18" charset="0"/>
              </a:rPr>
              <a:t>, </a:t>
            </a:r>
            <a:r>
              <a:rPr lang="it-IT" sz="2800" dirty="0" err="1">
                <a:solidFill>
                  <a:schemeClr val="accent1">
                    <a:lumMod val="75000"/>
                  </a:schemeClr>
                </a:solidFill>
                <a:latin typeface="Book Antiqua" pitchFamily="18" charset="0"/>
              </a:rPr>
              <a:t>shilentnobyte</a:t>
            </a:r>
            <a:r>
              <a:rPr lang="it-IT" sz="2800" dirty="0">
                <a:solidFill>
                  <a:schemeClr val="accent1">
                    <a:lumMod val="75000"/>
                  </a:schemeClr>
                </a:solidFill>
                <a:latin typeface="Book Antiqua" pitchFamily="18" charset="0"/>
              </a:rPr>
              <a:t>, </a:t>
            </a:r>
            <a:r>
              <a:rPr lang="it-IT" sz="2800" dirty="0" err="1">
                <a:solidFill>
                  <a:schemeClr val="accent1">
                    <a:lumMod val="75000"/>
                  </a:schemeClr>
                </a:solidFill>
                <a:latin typeface="Book Antiqua" pitchFamily="18" charset="0"/>
              </a:rPr>
              <a:t>brontobyte</a:t>
            </a:r>
            <a:endParaRPr lang="it-IT" sz="2800" dirty="0">
              <a:solidFill>
                <a:schemeClr val="accent1">
                  <a:lumMod val="75000"/>
                </a:schemeClr>
              </a:solidFill>
              <a:latin typeface="Book Antiqua" pitchFamily="18" charset="0"/>
            </a:endParaRPr>
          </a:p>
          <a:p>
            <a:pPr algn="just">
              <a:buFont typeface="Wingdings" pitchFamily="2" charset="2"/>
              <a:buChar char="Ø"/>
            </a:pPr>
            <a:r>
              <a:rPr lang="it-IT" sz="2800" dirty="0">
                <a:solidFill>
                  <a:schemeClr val="accent1">
                    <a:lumMod val="75000"/>
                  </a:schemeClr>
                </a:solidFill>
                <a:latin typeface="Book Antiqua" pitchFamily="18" charset="0"/>
              </a:rPr>
              <a:t>Nuovi personaggi: ‘</a:t>
            </a:r>
            <a:r>
              <a:rPr lang="it-IT" sz="2800" i="1" dirty="0">
                <a:solidFill>
                  <a:schemeClr val="accent1">
                    <a:lumMod val="75000"/>
                  </a:schemeClr>
                </a:solidFill>
                <a:latin typeface="Book Antiqua" pitchFamily="18" charset="0"/>
              </a:rPr>
              <a:t>new </a:t>
            </a:r>
            <a:r>
              <a:rPr lang="it-IT" sz="2800" i="1" dirty="0" err="1">
                <a:solidFill>
                  <a:schemeClr val="accent1">
                    <a:lumMod val="75000"/>
                  </a:schemeClr>
                </a:solidFill>
                <a:latin typeface="Book Antiqua" pitchFamily="18" charset="0"/>
              </a:rPr>
              <a:t>trolls</a:t>
            </a:r>
            <a:r>
              <a:rPr lang="it-IT" sz="2800" i="1" dirty="0">
                <a:solidFill>
                  <a:schemeClr val="accent1">
                    <a:lumMod val="75000"/>
                  </a:schemeClr>
                </a:solidFill>
                <a:latin typeface="Book Antiqua" pitchFamily="18" charset="0"/>
              </a:rPr>
              <a:t>’ </a:t>
            </a:r>
            <a:r>
              <a:rPr lang="it-IT" sz="2800" dirty="0">
                <a:solidFill>
                  <a:schemeClr val="accent1">
                    <a:lumMod val="75000"/>
                  </a:schemeClr>
                </a:solidFill>
                <a:latin typeface="Book Antiqua" pitchFamily="18" charset="0"/>
              </a:rPr>
              <a:t>ed ‘effetto </a:t>
            </a:r>
            <a:r>
              <a:rPr lang="it-IT" sz="2800" dirty="0" err="1">
                <a:solidFill>
                  <a:schemeClr val="accent1">
                    <a:lumMod val="75000"/>
                  </a:schemeClr>
                </a:solidFill>
                <a:latin typeface="Book Antiqua" pitchFamily="18" charset="0"/>
              </a:rPr>
              <a:t>Gige</a:t>
            </a:r>
            <a:r>
              <a:rPr lang="it-IT" sz="2800" dirty="0">
                <a:solidFill>
                  <a:schemeClr val="accent1">
                    <a:lumMod val="75000"/>
                  </a:schemeClr>
                </a:solidFill>
                <a:latin typeface="Book Antiqua" pitchFamily="18" charset="0"/>
              </a:rPr>
              <a:t>’</a:t>
            </a:r>
            <a:endParaRPr lang="it-IT" sz="2800" i="1" dirty="0">
              <a:solidFill>
                <a:schemeClr val="accent1">
                  <a:lumMod val="75000"/>
                </a:schemeClr>
              </a:solidFill>
              <a:latin typeface="Book Antiqua" pitchFamily="18" charset="0"/>
            </a:endParaRPr>
          </a:p>
        </p:txBody>
      </p:sp>
      <p:sp>
        <p:nvSpPr>
          <p:cNvPr id="4" name="Titolo 1"/>
          <p:cNvSpPr>
            <a:spLocks noGrp="1"/>
          </p:cNvSpPr>
          <p:nvPr>
            <p:ph type="title"/>
          </p:nvPr>
        </p:nvSpPr>
        <p:spPr>
          <a:xfrm>
            <a:off x="251520" y="260648"/>
            <a:ext cx="8640960" cy="936104"/>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600" b="1" i="1" cap="small" dirty="0">
                <a:solidFill>
                  <a:schemeClr val="accent1">
                    <a:lumMod val="75000"/>
                  </a:schemeClr>
                </a:solidFill>
                <a:latin typeface="Book Antiqua" pitchFamily="18" charset="0"/>
              </a:rPr>
              <a:t>(Segue:) Le novità dell’epoca digitale</a:t>
            </a:r>
            <a:endParaRPr lang="it-IT" sz="36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3717958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052736"/>
            <a:ext cx="8640960" cy="5544616"/>
          </a:xfrm>
          <a:solidFill>
            <a:schemeClr val="accent3">
              <a:lumMod val="20000"/>
              <a:lumOff val="80000"/>
            </a:schemeClr>
          </a:solidFill>
          <a:ln>
            <a:solidFill>
              <a:schemeClr val="accent3"/>
            </a:solidFill>
          </a:ln>
        </p:spPr>
        <p:txBody>
          <a:bodyPr vert="horz" lIns="91440" tIns="45720" rIns="91440" bIns="45720" rtlCol="0">
            <a:noAutofit/>
          </a:bodyPr>
          <a:lstStyle/>
          <a:p>
            <a:pPr marL="0" indent="0" algn="just">
              <a:buNone/>
            </a:pPr>
            <a:r>
              <a:rPr lang="it-IT" sz="2700" dirty="0">
                <a:solidFill>
                  <a:schemeClr val="accent1">
                    <a:lumMod val="75000"/>
                  </a:schemeClr>
                </a:solidFill>
                <a:latin typeface="Book Antiqua" pitchFamily="18" charset="0"/>
              </a:rPr>
              <a:t>Cosa si intende per «successione digitale»?</a:t>
            </a:r>
          </a:p>
          <a:p>
            <a:pPr algn="just">
              <a:buFont typeface="Wingdings" pitchFamily="2" charset="2"/>
              <a:buChar char="Ø"/>
            </a:pPr>
            <a:r>
              <a:rPr lang="it-IT" sz="2700" dirty="0">
                <a:solidFill>
                  <a:schemeClr val="accent1">
                    <a:lumMod val="75000"/>
                  </a:schemeClr>
                </a:solidFill>
                <a:latin typeface="Book Antiqua" pitchFamily="18" charset="0"/>
              </a:rPr>
              <a:t>Una nuova morte (che consiste nell’improvviso venir meno di dati o servizi digitali riferiti a una persona fisica, come il suo profilo su un social </a:t>
            </a:r>
            <a:r>
              <a:rPr lang="it-IT" sz="2700" i="1" dirty="0">
                <a:solidFill>
                  <a:schemeClr val="accent1">
                    <a:lumMod val="75000"/>
                  </a:schemeClr>
                </a:solidFill>
                <a:latin typeface="Book Antiqua" pitchFamily="18" charset="0"/>
              </a:rPr>
              <a:t>network</a:t>
            </a:r>
            <a:r>
              <a:rPr lang="it-IT" sz="2700" dirty="0">
                <a:solidFill>
                  <a:schemeClr val="accent1">
                    <a:lumMod val="75000"/>
                  </a:schemeClr>
                </a:solidFill>
                <a:latin typeface="Book Antiqua" pitchFamily="18" charset="0"/>
              </a:rPr>
              <a:t>)?</a:t>
            </a:r>
          </a:p>
          <a:p>
            <a:pPr algn="just">
              <a:buFont typeface="Wingdings" pitchFamily="2" charset="2"/>
              <a:buChar char="Ø"/>
            </a:pPr>
            <a:r>
              <a:rPr lang="it-IT" sz="2700" dirty="0">
                <a:solidFill>
                  <a:schemeClr val="accent1">
                    <a:lumMod val="75000"/>
                  </a:schemeClr>
                </a:solidFill>
                <a:latin typeface="Book Antiqua" pitchFamily="18" charset="0"/>
              </a:rPr>
              <a:t>Una successione che si apre in forza di uno strumento digitale?</a:t>
            </a:r>
          </a:p>
          <a:p>
            <a:pPr algn="just">
              <a:buFont typeface="Wingdings" pitchFamily="2" charset="2"/>
              <a:buChar char="Ø"/>
            </a:pPr>
            <a:r>
              <a:rPr lang="it-IT" sz="2700" dirty="0">
                <a:solidFill>
                  <a:schemeClr val="accent1">
                    <a:lumMod val="75000"/>
                  </a:schemeClr>
                </a:solidFill>
                <a:latin typeface="Book Antiqua" pitchFamily="18" charset="0"/>
              </a:rPr>
              <a:t>Una successione che ad oggetto beni digitali?</a:t>
            </a:r>
          </a:p>
          <a:p>
            <a:pPr algn="just">
              <a:buFont typeface="Wingdings" pitchFamily="2" charset="2"/>
              <a:buChar char="Ø"/>
            </a:pPr>
            <a:r>
              <a:rPr lang="it-IT" sz="2700" dirty="0">
                <a:solidFill>
                  <a:schemeClr val="accent1">
                    <a:lumMod val="75000"/>
                  </a:schemeClr>
                </a:solidFill>
                <a:latin typeface="Book Antiqua" pitchFamily="18" charset="0"/>
              </a:rPr>
              <a:t>Una successione in rapporti digitali?</a:t>
            </a:r>
          </a:p>
          <a:p>
            <a:pPr algn="just">
              <a:buFont typeface="Wingdings" pitchFamily="2" charset="2"/>
              <a:buChar char="Ø"/>
            </a:pPr>
            <a:r>
              <a:rPr lang="it-IT" sz="2700" dirty="0">
                <a:solidFill>
                  <a:schemeClr val="accent1">
                    <a:lumMod val="75000"/>
                  </a:schemeClr>
                </a:solidFill>
                <a:latin typeface="Book Antiqua" pitchFamily="18" charset="0"/>
              </a:rPr>
              <a:t>Una successione nel diritto di disporre di beni digitali?</a:t>
            </a:r>
          </a:p>
          <a:p>
            <a:pPr algn="just">
              <a:buFont typeface="Wingdings" pitchFamily="2" charset="2"/>
              <a:buChar char="Ø"/>
            </a:pPr>
            <a:r>
              <a:rPr lang="it-IT" sz="2700" dirty="0">
                <a:solidFill>
                  <a:schemeClr val="accent1">
                    <a:lumMod val="75000"/>
                  </a:schemeClr>
                </a:solidFill>
                <a:latin typeface="Book Antiqua" pitchFamily="18" charset="0"/>
              </a:rPr>
              <a:t>Una nuova ipotesi di successione legittima anomala (v. artt. 93 l. dir. aut. e 2-</a:t>
            </a:r>
            <a:r>
              <a:rPr lang="it-IT" sz="2700" i="1" dirty="0">
                <a:solidFill>
                  <a:schemeClr val="accent1">
                    <a:lumMod val="75000"/>
                  </a:schemeClr>
                </a:solidFill>
                <a:latin typeface="Book Antiqua" pitchFamily="18" charset="0"/>
              </a:rPr>
              <a:t>terdecies</a:t>
            </a:r>
            <a:r>
              <a:rPr lang="it-IT" sz="2700" dirty="0">
                <a:solidFill>
                  <a:schemeClr val="accent1">
                    <a:lumMod val="75000"/>
                  </a:schemeClr>
                </a:solidFill>
                <a:latin typeface="Book Antiqua" pitchFamily="18" charset="0"/>
              </a:rPr>
              <a:t> d.lgs. n. 196/2003)?</a:t>
            </a:r>
          </a:p>
          <a:p>
            <a:pPr algn="just">
              <a:buFont typeface="Wingdings" pitchFamily="2" charset="2"/>
              <a:buChar char="Ø"/>
            </a:pPr>
            <a:endParaRPr lang="it-IT" sz="2700" dirty="0">
              <a:solidFill>
                <a:schemeClr val="accent1">
                  <a:lumMod val="75000"/>
                </a:schemeClr>
              </a:solidFill>
              <a:latin typeface="Book Antiqua" pitchFamily="18" charset="0"/>
            </a:endParaRPr>
          </a:p>
          <a:p>
            <a:pPr algn="just">
              <a:buFont typeface="Wingdings" pitchFamily="2" charset="2"/>
              <a:buChar char="Ø"/>
            </a:pPr>
            <a:endParaRPr lang="it-IT" sz="2700" dirty="0">
              <a:solidFill>
                <a:schemeClr val="accent1">
                  <a:lumMod val="75000"/>
                </a:schemeClr>
              </a:solidFill>
              <a:latin typeface="Book Antiqua" pitchFamily="18" charset="0"/>
            </a:endParaRPr>
          </a:p>
          <a:p>
            <a:pPr algn="just">
              <a:buFont typeface="Wingdings" pitchFamily="2" charset="2"/>
              <a:buChar char="Ø"/>
            </a:pPr>
            <a:endParaRPr lang="it-IT" sz="2700" dirty="0">
              <a:solidFill>
                <a:schemeClr val="accent1">
                  <a:lumMod val="75000"/>
                </a:schemeClr>
              </a:solidFill>
              <a:latin typeface="Book Antiqua" pitchFamily="18" charset="0"/>
            </a:endParaRPr>
          </a:p>
          <a:p>
            <a:pPr algn="just">
              <a:buFont typeface="Wingdings" pitchFamily="2" charset="2"/>
              <a:buChar char="Ø"/>
            </a:pPr>
            <a:endParaRPr lang="it-IT" sz="2700" dirty="0">
              <a:solidFill>
                <a:schemeClr val="accent1">
                  <a:lumMod val="75000"/>
                </a:schemeClr>
              </a:solidFill>
              <a:latin typeface="Book Antiqua" pitchFamily="18" charset="0"/>
            </a:endParaRPr>
          </a:p>
        </p:txBody>
      </p:sp>
      <p:sp>
        <p:nvSpPr>
          <p:cNvPr id="4" name="Titolo 1"/>
          <p:cNvSpPr>
            <a:spLocks noGrp="1"/>
          </p:cNvSpPr>
          <p:nvPr>
            <p:ph type="title"/>
          </p:nvPr>
        </p:nvSpPr>
        <p:spPr>
          <a:xfrm>
            <a:off x="251520" y="260648"/>
            <a:ext cx="8640960" cy="720080"/>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600" b="1" i="1" cap="small" dirty="0">
                <a:solidFill>
                  <a:schemeClr val="accent1">
                    <a:lumMod val="75000"/>
                  </a:schemeClr>
                </a:solidFill>
                <a:latin typeface="Book Antiqua" pitchFamily="18" charset="0"/>
              </a:rPr>
              <a:t>«Successione digitale»</a:t>
            </a:r>
            <a:endParaRPr lang="it-IT" sz="36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1531998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251520" y="260648"/>
            <a:ext cx="8640960" cy="936104"/>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600" b="1" i="1" cap="small" dirty="0">
                <a:solidFill>
                  <a:schemeClr val="accent1">
                    <a:lumMod val="75000"/>
                  </a:schemeClr>
                </a:solidFill>
                <a:latin typeface="Book Antiqua" pitchFamily="18" charset="0"/>
              </a:rPr>
              <a:t>La ‘morte analogica’</a:t>
            </a:r>
            <a:endParaRPr lang="it-IT" sz="3600" b="1" dirty="0">
              <a:solidFill>
                <a:schemeClr val="accent1">
                  <a:lumMod val="75000"/>
                </a:schemeClr>
              </a:solidFill>
              <a:latin typeface="Book Antiqua" pitchFamily="18" charset="0"/>
            </a:endParaRPr>
          </a:p>
        </p:txBody>
      </p:sp>
      <p:pic>
        <p:nvPicPr>
          <p:cNvPr id="5" name="Immagine 1"/>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68668" y="1270698"/>
            <a:ext cx="7606665" cy="532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631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251520" y="260648"/>
            <a:ext cx="8640960" cy="936104"/>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600" b="1" i="1" cap="small" dirty="0">
                <a:solidFill>
                  <a:schemeClr val="accent1">
                    <a:lumMod val="75000"/>
                  </a:schemeClr>
                </a:solidFill>
                <a:latin typeface="Book Antiqua" pitchFamily="18" charset="0"/>
              </a:rPr>
              <a:t>La ‘morte digitale’</a:t>
            </a:r>
            <a:endParaRPr lang="it-IT" sz="3600" b="1" dirty="0">
              <a:solidFill>
                <a:schemeClr val="accent1">
                  <a:lumMod val="75000"/>
                </a:schemeClr>
              </a:solidFill>
              <a:latin typeface="Book Antiqua" pitchFamily="18" charset="0"/>
            </a:endParaRPr>
          </a:p>
        </p:txBody>
      </p:sp>
      <p:pic>
        <p:nvPicPr>
          <p:cNvPr id="1026" name="Picture 2" descr="morte digitale"/>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19672" y="1340768"/>
            <a:ext cx="5762625" cy="5267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9480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052736"/>
            <a:ext cx="8640960" cy="5688632"/>
          </a:xfrm>
          <a:solidFill>
            <a:schemeClr val="accent3">
              <a:lumMod val="20000"/>
              <a:lumOff val="80000"/>
            </a:schemeClr>
          </a:solidFill>
          <a:ln>
            <a:solidFill>
              <a:schemeClr val="accent3"/>
            </a:solidFill>
          </a:ln>
        </p:spPr>
        <p:txBody>
          <a:bodyPr vert="horz" lIns="91440" tIns="45720" rIns="91440" bIns="45720" rtlCol="0">
            <a:noAutofit/>
          </a:bodyPr>
          <a:lstStyle/>
          <a:p>
            <a:pPr marL="0" indent="0" algn="just">
              <a:buNone/>
            </a:pPr>
            <a:r>
              <a:rPr lang="it-IT" sz="3000" dirty="0">
                <a:solidFill>
                  <a:schemeClr val="accent1">
                    <a:lumMod val="75000"/>
                  </a:schemeClr>
                </a:solidFill>
                <a:latin typeface="Book Antiqua" pitchFamily="18" charset="0"/>
              </a:rPr>
              <a:t>Il testamento è un negozio giuridico con cui si regolano interessi individuali </a:t>
            </a:r>
            <a:r>
              <a:rPr lang="it-IT" sz="3000" i="1" dirty="0">
                <a:solidFill>
                  <a:schemeClr val="accent1">
                    <a:lumMod val="75000"/>
                  </a:schemeClr>
                </a:solidFill>
                <a:latin typeface="Book Antiqua" pitchFamily="18" charset="0"/>
              </a:rPr>
              <a:t>post </a:t>
            </a:r>
            <a:r>
              <a:rPr lang="it-IT" sz="3000" i="1" dirty="0" err="1">
                <a:solidFill>
                  <a:schemeClr val="accent1">
                    <a:lumMod val="75000"/>
                  </a:schemeClr>
                </a:solidFill>
                <a:latin typeface="Book Antiqua" pitchFamily="18" charset="0"/>
              </a:rPr>
              <a:t>mortem</a:t>
            </a:r>
            <a:r>
              <a:rPr lang="it-IT" sz="3000" dirty="0">
                <a:solidFill>
                  <a:schemeClr val="accent1">
                    <a:lumMod val="75000"/>
                  </a:schemeClr>
                </a:solidFill>
                <a:latin typeface="Book Antiqua" pitchFamily="18" charset="0"/>
              </a:rPr>
              <a:t>.</a:t>
            </a:r>
            <a:endParaRPr lang="it-IT" sz="3000" i="1" dirty="0">
              <a:solidFill>
                <a:schemeClr val="accent1">
                  <a:lumMod val="75000"/>
                </a:schemeClr>
              </a:solidFill>
              <a:latin typeface="Book Antiqua" pitchFamily="18" charset="0"/>
            </a:endParaRPr>
          </a:p>
          <a:p>
            <a:pPr marL="0" indent="0" algn="just">
              <a:buNone/>
            </a:pPr>
            <a:r>
              <a:rPr lang="it-IT" sz="3000" dirty="0">
                <a:solidFill>
                  <a:schemeClr val="accent1">
                    <a:lumMod val="75000"/>
                  </a:schemeClr>
                </a:solidFill>
                <a:latin typeface="Book Antiqua" pitchFamily="18" charset="0"/>
              </a:rPr>
              <a:t>L’autonomia privata testamentaria si articola in:</a:t>
            </a:r>
          </a:p>
          <a:p>
            <a:pPr algn="just">
              <a:buFont typeface="Wingdings" pitchFamily="2" charset="2"/>
              <a:buChar char="Ø"/>
            </a:pPr>
            <a:r>
              <a:rPr lang="it-IT" sz="3000" dirty="0">
                <a:solidFill>
                  <a:schemeClr val="accent1">
                    <a:lumMod val="75000"/>
                  </a:schemeClr>
                </a:solidFill>
                <a:latin typeface="Book Antiqua" pitchFamily="18" charset="0"/>
              </a:rPr>
              <a:t>libertà nella lingua (salvo il limite della comprensibilità)</a:t>
            </a:r>
          </a:p>
          <a:p>
            <a:pPr algn="just">
              <a:buFont typeface="Wingdings" pitchFamily="2" charset="2"/>
              <a:buChar char="Ø"/>
            </a:pPr>
            <a:r>
              <a:rPr lang="it-IT" sz="3000" dirty="0">
                <a:solidFill>
                  <a:schemeClr val="accent1">
                    <a:lumMod val="75000"/>
                  </a:schemeClr>
                </a:solidFill>
                <a:latin typeface="Book Antiqua" pitchFamily="18" charset="0"/>
              </a:rPr>
              <a:t>libertà nel contenuto (salvo il limite della liceità e  dei pochissimi divieti di legge)</a:t>
            </a:r>
          </a:p>
          <a:p>
            <a:pPr algn="just">
              <a:buFont typeface="Wingdings" pitchFamily="2" charset="2"/>
              <a:buChar char="Ø"/>
            </a:pPr>
            <a:r>
              <a:rPr lang="it-IT" sz="3000" dirty="0">
                <a:solidFill>
                  <a:schemeClr val="accent1">
                    <a:lumMod val="75000"/>
                  </a:schemeClr>
                </a:solidFill>
                <a:latin typeface="Book Antiqua" pitchFamily="18" charset="0"/>
              </a:rPr>
              <a:t>libertà di scelta del chiamato all’eredità (salvo il limite della individuazione)</a:t>
            </a:r>
          </a:p>
          <a:p>
            <a:pPr marL="0" indent="0" algn="just">
              <a:buNone/>
            </a:pPr>
            <a:endParaRPr lang="it-IT" sz="3000" i="1" dirty="0">
              <a:solidFill>
                <a:schemeClr val="accent1">
                  <a:lumMod val="75000"/>
                </a:schemeClr>
              </a:solidFill>
              <a:latin typeface="Book Antiqua" pitchFamily="18" charset="0"/>
            </a:endParaRPr>
          </a:p>
          <a:p>
            <a:pPr marL="0" indent="0" algn="just">
              <a:buNone/>
            </a:pPr>
            <a:r>
              <a:rPr lang="it-IT" sz="3000" i="1" dirty="0">
                <a:solidFill>
                  <a:schemeClr val="accent1">
                    <a:lumMod val="75000"/>
                  </a:schemeClr>
                </a:solidFill>
                <a:latin typeface="Book Antiqua" pitchFamily="18" charset="0"/>
              </a:rPr>
              <a:t>Cave</a:t>
            </a:r>
            <a:r>
              <a:rPr lang="it-IT" sz="3000" dirty="0">
                <a:solidFill>
                  <a:schemeClr val="accent1">
                    <a:lumMod val="75000"/>
                  </a:schemeClr>
                </a:solidFill>
                <a:latin typeface="Book Antiqua" pitchFamily="18" charset="0"/>
              </a:rPr>
              <a:t>: ma non c’è libertà di forma</a:t>
            </a:r>
          </a:p>
          <a:p>
            <a:pPr marL="0" indent="0" algn="just">
              <a:buNone/>
            </a:pPr>
            <a:endParaRPr lang="it-IT" sz="3000" dirty="0">
              <a:solidFill>
                <a:schemeClr val="accent1">
                  <a:lumMod val="75000"/>
                </a:schemeClr>
              </a:solidFill>
              <a:latin typeface="Book Antiqua" pitchFamily="18" charset="0"/>
            </a:endParaRPr>
          </a:p>
          <a:p>
            <a:pPr marL="0" indent="0" algn="just">
              <a:buNone/>
            </a:pPr>
            <a:endParaRPr lang="it-IT" sz="3000" dirty="0"/>
          </a:p>
        </p:txBody>
      </p:sp>
      <p:sp>
        <p:nvSpPr>
          <p:cNvPr id="4" name="Titolo 1"/>
          <p:cNvSpPr>
            <a:spLocks noGrp="1"/>
          </p:cNvSpPr>
          <p:nvPr>
            <p:ph type="title"/>
          </p:nvPr>
        </p:nvSpPr>
        <p:spPr>
          <a:xfrm>
            <a:off x="251520" y="260648"/>
            <a:ext cx="8640960" cy="720080"/>
          </a:xfrm>
          <a:solidFill>
            <a:schemeClr val="accent5">
              <a:lumMod val="20000"/>
              <a:lumOff val="80000"/>
            </a:schemeClr>
          </a:solidFill>
          <a:ln w="9525">
            <a:solidFill>
              <a:schemeClr val="accent1"/>
            </a:solidFill>
          </a:ln>
        </p:spPr>
        <p:txBody>
          <a:bodyPr vert="horz" lIns="91440" tIns="45720" rIns="91440" bIns="45720" rtlCol="0" anchor="ctr">
            <a:noAutofit/>
          </a:bodyPr>
          <a:lstStyle/>
          <a:p>
            <a:pPr lvl="0"/>
            <a:r>
              <a:rPr lang="it-IT" sz="3800" b="1" i="1" cap="small" dirty="0">
                <a:solidFill>
                  <a:schemeClr val="accent1">
                    <a:lumMod val="75000"/>
                  </a:schemeClr>
                </a:solidFill>
                <a:latin typeface="Book Antiqua" pitchFamily="18" charset="0"/>
              </a:rPr>
              <a:t>La libertà testamentaria</a:t>
            </a:r>
            <a:endParaRPr lang="it-IT" sz="380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193370475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979</TotalTime>
  <Words>841</Words>
  <Application>Microsoft Office PowerPoint</Application>
  <PresentationFormat>Presentazione su schermo (4:3)</PresentationFormat>
  <Paragraphs>116</Paragraphs>
  <Slides>15</Slides>
  <Notes>15</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Arial</vt:lpstr>
      <vt:lpstr>Book Antiqua</vt:lpstr>
      <vt:lpstr>Calibri</vt:lpstr>
      <vt:lpstr>Wingdings</vt:lpstr>
      <vt:lpstr>Tema di Office</vt:lpstr>
      <vt:lpstr>La successione digitale. Un’introduzione Prof. Arturo Maniaci</vt:lpstr>
      <vt:lpstr>La c.d. quarta rivoluzione</vt:lpstr>
      <vt:lpstr>Le novità dell’epoca digitale</vt:lpstr>
      <vt:lpstr>Informatica e diritto</vt:lpstr>
      <vt:lpstr>(Segue:) Le novità dell’epoca digitale</vt:lpstr>
      <vt:lpstr>«Successione digitale»</vt:lpstr>
      <vt:lpstr>La ‘morte analogica’</vt:lpstr>
      <vt:lpstr>La ‘morte digitale’</vt:lpstr>
      <vt:lpstr>La libertà testamentaria</vt:lpstr>
      <vt:lpstr>Le forme legali del testamento</vt:lpstr>
      <vt:lpstr>Il testamento ai tempi  del coronavirus: forma</vt:lpstr>
      <vt:lpstr>Forme testamentarie alternative</vt:lpstr>
      <vt:lpstr>Testamento ‘digitale’?</vt:lpstr>
      <vt:lpstr>I beni ‘analogici’</vt:lpstr>
      <vt:lpstr>I beni ‘digitali’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L’ARTE DI COMUNICARE. CORSO PER PARLARE IN PUBBLICO  Avv. Prof. Arturo Maniaci</dc:title>
  <dc:creator>Maniaci Arturo</dc:creator>
  <cp:lastModifiedBy>CTagliaferri</cp:lastModifiedBy>
  <cp:revision>415</cp:revision>
  <cp:lastPrinted>2015-11-30T19:44:39Z</cp:lastPrinted>
  <dcterms:modified xsi:type="dcterms:W3CDTF">2022-04-05T13:08:53Z</dcterms:modified>
</cp:coreProperties>
</file>